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58" r:id="rId7"/>
    <p:sldId id="294" r:id="rId8"/>
    <p:sldId id="269" r:id="rId9"/>
    <p:sldId id="270" r:id="rId10"/>
    <p:sldId id="271" r:id="rId11"/>
    <p:sldId id="263" r:id="rId12"/>
    <p:sldId id="272" r:id="rId13"/>
    <p:sldId id="273" r:id="rId14"/>
    <p:sldId id="293" r:id="rId15"/>
    <p:sldId id="274" r:id="rId16"/>
    <p:sldId id="275" r:id="rId17"/>
    <p:sldId id="276" r:id="rId18"/>
    <p:sldId id="278" r:id="rId19"/>
    <p:sldId id="279" r:id="rId20"/>
    <p:sldId id="280" r:id="rId21"/>
    <p:sldId id="265" r:id="rId22"/>
    <p:sldId id="281" r:id="rId23"/>
    <p:sldId id="264" r:id="rId24"/>
    <p:sldId id="282" r:id="rId25"/>
    <p:sldId id="291" r:id="rId26"/>
    <p:sldId id="289" r:id="rId27"/>
    <p:sldId id="283" r:id="rId28"/>
    <p:sldId id="284" r:id="rId29"/>
    <p:sldId id="285" r:id="rId30"/>
    <p:sldId id="292" r:id="rId31"/>
    <p:sldId id="286" r:id="rId32"/>
    <p:sldId id="287" r:id="rId33"/>
    <p:sldId id="288" r:id="rId34"/>
    <p:sldId id="267" r:id="rId35"/>
    <p:sldId id="295" r:id="rId36"/>
    <p:sldId id="29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9197"/>
    <a:srgbClr val="A6E5E9"/>
    <a:srgbClr val="79D8DD"/>
    <a:srgbClr val="20BEC6"/>
    <a:srgbClr val="D2F2F4"/>
    <a:srgbClr val="49C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64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A2BE7-2D18-4CC2-94B3-6E79BDD0A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8594C-EF87-45AE-B59B-8E4E5F24B7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EEB19-B75C-402C-B785-611515C92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8E99E-17B4-44B2-B88F-88381B03301A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21024-0447-47DD-A44A-313FF11D7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B0EEE-2B58-4E46-9D27-4F49C2AC3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3FE9-1721-4121-AF82-CC3D2663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70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743C-927A-49E1-AA22-F61F4777F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BB6FC4-3BF1-4353-8C3E-06972406B6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D77DB-FBA1-499D-9E60-8EE60C2A8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8E99E-17B4-44B2-B88F-88381B03301A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7D625-6F00-4721-8FBA-45706817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F334B-B7DD-4A3F-B5EA-528D918E1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3FE9-1721-4121-AF82-CC3D2663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59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19DCF7-DCBC-4296-8EAA-6CB5A0DAA2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75D7D-7D9C-4C0C-9ED8-E516396F31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F07CD-568F-44A4-9967-74BEE9F3F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8E99E-17B4-44B2-B88F-88381B03301A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F7F23-FE52-4662-A5B6-36A7F6FE9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ACC02-E11B-4862-B6D7-A94C6C2D0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3FE9-1721-4121-AF82-CC3D2663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75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AE691-17DB-4D29-8C03-A43B33BA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9FF6D-E57B-4788-8634-FAE4515FB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29AE5-99B9-4446-ACCC-DC74E5FAD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8E99E-17B4-44B2-B88F-88381B03301A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81066-90FE-4D2F-9375-A52483A74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19EF5-F25C-4FF9-AF9B-91F3DF21C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3FE9-1721-4121-AF82-CC3D2663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4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CEB6C-DA86-4C6D-AFAF-3757C05F0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DC5BA-43AD-4350-AB45-C7745A94C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5952E-7C41-4760-9A65-42B2A4346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8E99E-17B4-44B2-B88F-88381B03301A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0F2CA-F17A-468C-986C-FA08AA472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7F6C7-39BB-48FD-B595-C7EC0BA27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3FE9-1721-4121-AF82-CC3D2663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64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4E90E-52C0-4816-A253-8CAE927D5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6F91B-BB7B-4D09-9504-92E1C87E97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0C5B31-97B2-4846-97C4-D978BC32A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2E3B0-A1F6-4314-A185-B3EBA661B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8E99E-17B4-44B2-B88F-88381B03301A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C41D3C-F3A1-497A-A8F5-68648EF0F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D2A160-7B59-4072-8F07-78B47DCDA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3FE9-1721-4121-AF82-CC3D2663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8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F6D0A-7400-4E45-BC2E-8D4BA0B1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DCBE0-2D15-4F75-935B-80E150CAE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A18C-ABC5-4575-9D76-4AD6D39A7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978BF1-063B-45BB-808F-B05EC46C36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6D3398-74F0-44EB-9FED-B51F14434D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B6ECAC-2B7B-44F0-874F-648D79317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8E99E-17B4-44B2-B88F-88381B03301A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CD7329-D2FE-4FC1-A2AE-6A441238A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394D0C-6D04-4343-8917-F9958BD0A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3FE9-1721-4121-AF82-CC3D2663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50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B034-7C9A-4010-B6CB-3C7B2B418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435A03-F1A4-4E71-B736-B141868A1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8E99E-17B4-44B2-B88F-88381B03301A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D6D374-1DAF-4A1F-9EFA-646CCA10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264C3A-44C6-47CA-AFAA-8AC0E801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3FE9-1721-4121-AF82-CC3D2663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21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30A379-06C9-4DFA-BF80-8572C5455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8E99E-17B4-44B2-B88F-88381B03301A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F918CF-44C4-4035-8640-EA74F9227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C17A3-00D9-45D5-9AD2-8485FF9F2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3FE9-1721-4121-AF82-CC3D2663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08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45F46-5AD5-4C27-AC27-2638983C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EB708-EEDE-4099-9989-C50141F1D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4CCDE-EEC6-4E4E-BBBF-85E6119253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951A9-5026-47D2-A07F-61A4E1BC9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8E99E-17B4-44B2-B88F-88381B03301A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448778-3D9C-4892-91D7-7B4309872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7BB32-CE52-456B-BB79-4A0D1D01A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3FE9-1721-4121-AF82-CC3D2663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75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57F1-2279-485E-897E-CCD4FF698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C1870D-9D3B-4820-8D0C-18CCF975B5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378F73-633F-48EF-8C30-D52169A2C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32DE6B-65E5-43BD-994C-C5534CDF2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8E99E-17B4-44B2-B88F-88381B03301A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84644-2A9A-4906-8782-5383AD2A6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B0C39-B40A-4DAB-8B99-FD2C4825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83FE9-1721-4121-AF82-CC3D2663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44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72B544-9E30-4AAB-92CF-E51A9735C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99B64-5ED1-4571-8AC6-5D007B4CE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62715-1B9B-4130-9273-0373CB548D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8E99E-17B4-44B2-B88F-88381B03301A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7B055-C5B6-4636-B729-74322B492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900FB-D9B6-4558-8BFF-1BAB76500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83FE9-1721-4121-AF82-CC3D2663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5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392" y="5788404"/>
            <a:ext cx="2069216" cy="70329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280" y="265386"/>
            <a:ext cx="10212198" cy="1001071"/>
          </a:xfrm>
        </p:spPr>
        <p:txBody>
          <a:bodyPr>
            <a:noAutofit/>
          </a:bodyPr>
          <a:lstStyle/>
          <a:p>
            <a:pPr rtl="1">
              <a:lnSpc>
                <a:spcPct val="150000"/>
              </a:lnSpc>
            </a:pPr>
            <a:r>
              <a:rPr lang="fa-IR" sz="25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سیستم مدیریت شبکه های وایرلس </a:t>
            </a:r>
            <a:r>
              <a:rPr lang="en-US" sz="25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WNMS</a:t>
            </a:r>
            <a:br>
              <a:rPr lang="en-US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</a:br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بررسی اجمالی بر راهکار های ارائه شده در نرم افزار </a:t>
            </a:r>
            <a:r>
              <a:rPr lang="en-US" sz="2500" b="1" dirty="0" err="1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NitroWave</a:t>
            </a:r>
            <a:endParaRPr lang="en-US" sz="2500" b="1" dirty="0">
              <a:gradFill flip="none" rotWithShape="1">
                <a:gsLst>
                  <a:gs pos="0">
                    <a:srgbClr val="20BEC6">
                      <a:shade val="30000"/>
                      <a:satMod val="115000"/>
                    </a:srgbClr>
                  </a:gs>
                  <a:gs pos="50000">
                    <a:srgbClr val="20BEC6">
                      <a:shade val="67500"/>
                      <a:satMod val="115000"/>
                    </a:srgbClr>
                  </a:gs>
                  <a:gs pos="100000">
                    <a:srgbClr val="20BEC6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cs typeface="B Yekan" panose="00000400000000000000" pitchFamily="2" charset="-78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2EE7E2-6327-4483-9571-70FE75F37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97" y="1393672"/>
            <a:ext cx="8827468" cy="407661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1/36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11758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121" y="189280"/>
            <a:ext cx="10212198" cy="541472"/>
          </a:xfrm>
        </p:spPr>
        <p:txBody>
          <a:bodyPr>
            <a:normAutofit/>
          </a:bodyPr>
          <a:lstStyle/>
          <a:p>
            <a:pPr algn="r"/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داشبورد تجهیزات در پاپ سایت 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03CBD07F-76FF-4406-BF37-501968726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81" y="1200385"/>
            <a:ext cx="10460373" cy="5776239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86271" y="3228400"/>
            <a:ext cx="800572" cy="11943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فیلتر بر اساس وضعیت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35117" y="1481528"/>
            <a:ext cx="902879" cy="8732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کادرهای فیلتر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H="1" flipV="1">
            <a:off x="944239" y="1651122"/>
            <a:ext cx="2002800" cy="107924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0996223" y="1665832"/>
            <a:ext cx="1015786" cy="12867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امکان افزودن دستگاه جدید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44" idx="1"/>
          </p:cNvCxnSpPr>
          <p:nvPr/>
        </p:nvCxnSpPr>
        <p:spPr>
          <a:xfrm flipH="1">
            <a:off x="10243425" y="2309218"/>
            <a:ext cx="752798" cy="45521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82" idx="3"/>
          </p:cNvCxnSpPr>
          <p:nvPr/>
        </p:nvCxnSpPr>
        <p:spPr>
          <a:xfrm flipV="1">
            <a:off x="886843" y="3669792"/>
            <a:ext cx="272461" cy="155767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2924655" y="2717256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10331019" y="4002561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5328006" y="2044239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10243424" y="2328738"/>
            <a:ext cx="87595" cy="63325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1126784" y="3638484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0668439" y="5323336"/>
            <a:ext cx="1375650" cy="9268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نمایش دستگاه بر روی نقشه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58" idx="1"/>
          </p:cNvCxnSpPr>
          <p:nvPr/>
        </p:nvCxnSpPr>
        <p:spPr>
          <a:xfrm flipH="1" flipV="1">
            <a:off x="6472711" y="5690473"/>
            <a:ext cx="4195728" cy="96268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1002591" y="3893092"/>
            <a:ext cx="1009417" cy="697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دسترسی ابزار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H="1" flipV="1">
            <a:off x="10420557" y="4039885"/>
            <a:ext cx="582034" cy="22161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4975039" y="1035497"/>
            <a:ext cx="2030394" cy="541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latin typeface="Iranian Sans" panose="01000500000000020002" pitchFamily="2" charset="-78"/>
                <a:cs typeface="B Nazanin" panose="00000400000000000000" pitchFamily="2" charset="-78"/>
              </a:rPr>
              <a:t>گزارش کلی </a:t>
            </a:r>
            <a:r>
              <a:rPr lang="fa" b="1" dirty="0">
                <a:solidFill>
                  <a:srgbClr val="199197"/>
                </a:solidFill>
                <a:latin typeface="Iranian Sans" panose="01000500000000020002" pitchFamily="2" charset="-78"/>
                <a:cs typeface="B Nazanin" panose="00000400000000000000" pitchFamily="2" charset="-78"/>
              </a:rPr>
              <a:t>یک </a:t>
            </a:r>
            <a:r>
              <a:rPr lang="fa-IR" b="1" dirty="0">
                <a:solidFill>
                  <a:srgbClr val="199197"/>
                </a:solidFill>
                <a:latin typeface="Iranian Sans" panose="01000500000000020002" pitchFamily="2" charset="-78"/>
                <a:cs typeface="B Nazanin" panose="00000400000000000000" pitchFamily="2" charset="-78"/>
              </a:rPr>
              <a:t>پاپ سایت </a:t>
            </a:r>
            <a:r>
              <a:rPr lang="fa" b="1" dirty="0">
                <a:solidFill>
                  <a:srgbClr val="199197"/>
                </a:solidFill>
                <a:latin typeface="Iranian Sans" panose="01000500000000020002" pitchFamily="2" charset="-78"/>
                <a:cs typeface="B Nazanin" panose="00000400000000000000" pitchFamily="2" charset="-78"/>
              </a:rPr>
              <a:t> مشخص</a:t>
            </a:r>
            <a:endParaRPr lang="en-US" b="1" dirty="0">
              <a:solidFill>
                <a:srgbClr val="199197"/>
              </a:solidFill>
              <a:latin typeface="Iranian Sans" panose="01000500000000020002" pitchFamily="2" charset="-78"/>
              <a:cs typeface="B Nazanin" panose="00000400000000000000" pitchFamily="2" charset="-78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V="1">
            <a:off x="5372775" y="1576968"/>
            <a:ext cx="346024" cy="471829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4DDBEA08-DD39-431B-BF28-4A194AE027A3}"/>
              </a:ext>
            </a:extLst>
          </p:cNvPr>
          <p:cNvSpPr/>
          <p:nvPr/>
        </p:nvSpPr>
        <p:spPr>
          <a:xfrm>
            <a:off x="6470250" y="5646641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10/36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38369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B43FBD9-79DB-43BF-918B-018EFDB41E6D}"/>
              </a:ext>
            </a:extLst>
          </p:cNvPr>
          <p:cNvCxnSpPr>
            <a:cxnSpLocks/>
            <a:stCxn id="43" idx="1"/>
          </p:cNvCxnSpPr>
          <p:nvPr/>
        </p:nvCxnSpPr>
        <p:spPr>
          <a:xfrm>
            <a:off x="6038346" y="2423212"/>
            <a:ext cx="3" cy="253175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155AF78-14EE-41DD-80DA-3319ED28D1A4}"/>
              </a:ext>
            </a:extLst>
          </p:cNvPr>
          <p:cNvCxnSpPr>
            <a:cxnSpLocks/>
          </p:cNvCxnSpPr>
          <p:nvPr/>
        </p:nvCxnSpPr>
        <p:spPr>
          <a:xfrm flipH="1" flipV="1">
            <a:off x="7323587" y="4275948"/>
            <a:ext cx="861690" cy="69172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0987" y="273029"/>
            <a:ext cx="10212198" cy="758917"/>
          </a:xfrm>
        </p:spPr>
        <p:txBody>
          <a:bodyPr>
            <a:noAutofit/>
          </a:bodyPr>
          <a:lstStyle/>
          <a:p>
            <a:pPr algn="r" rtl="1">
              <a:lnSpc>
                <a:spcPct val="100000"/>
              </a:lnSpc>
            </a:pPr>
            <a:r>
              <a:rPr lang="fa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امکانات</a:t>
            </a:r>
            <a:r>
              <a:rPr lang="en-US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 </a:t>
            </a:r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 مورد نیاز</a:t>
            </a:r>
            <a:r>
              <a:rPr lang="fa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 در یک دستگاه </a:t>
            </a:r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:</a:t>
            </a:r>
            <a:br>
              <a:rPr lang="fa-IR" sz="18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</a:br>
            <a:endParaRPr lang="fa-IR" sz="1800" dirty="0">
              <a:gradFill flip="none" rotWithShape="1">
                <a:gsLst>
                  <a:gs pos="0">
                    <a:srgbClr val="20BEC6">
                      <a:shade val="30000"/>
                      <a:satMod val="115000"/>
                    </a:srgbClr>
                  </a:gs>
                  <a:gs pos="50000">
                    <a:srgbClr val="20BEC6">
                      <a:shade val="67500"/>
                      <a:satMod val="115000"/>
                    </a:srgbClr>
                  </a:gs>
                  <a:gs pos="100000">
                    <a:srgbClr val="20BEC6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cs typeface="B Yekan" panose="00000400000000000000" pitchFamily="2" charset="-78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2CF5E5F-106E-4CA9-A272-95657B44F087}"/>
              </a:ext>
            </a:extLst>
          </p:cNvPr>
          <p:cNvCxnSpPr>
            <a:cxnSpLocks/>
          </p:cNvCxnSpPr>
          <p:nvPr/>
        </p:nvCxnSpPr>
        <p:spPr>
          <a:xfrm flipH="1" flipV="1">
            <a:off x="3871836" y="2423213"/>
            <a:ext cx="954979" cy="87872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C7EDE8BF-34C6-4CD0-987C-60030153963C}"/>
              </a:ext>
            </a:extLst>
          </p:cNvPr>
          <p:cNvSpPr/>
          <p:nvPr/>
        </p:nvSpPr>
        <p:spPr>
          <a:xfrm rot="16200000">
            <a:off x="1831195" y="382568"/>
            <a:ext cx="1018196" cy="30630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8F7A852-C821-4A3C-9D68-9FE42E3FC5C5}"/>
              </a:ext>
            </a:extLst>
          </p:cNvPr>
          <p:cNvSpPr/>
          <p:nvPr/>
        </p:nvSpPr>
        <p:spPr>
          <a:xfrm rot="16200000">
            <a:off x="5400557" y="626366"/>
            <a:ext cx="1275577" cy="23181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FDC9285-C0CC-4BFC-BF97-AA42111A2DBA}"/>
              </a:ext>
            </a:extLst>
          </p:cNvPr>
          <p:cNvSpPr/>
          <p:nvPr/>
        </p:nvSpPr>
        <p:spPr>
          <a:xfrm rot="16200000">
            <a:off x="9188809" y="390714"/>
            <a:ext cx="1032165" cy="30607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A11956C-B321-42AE-AD00-BE5C26F968E5}"/>
              </a:ext>
            </a:extLst>
          </p:cNvPr>
          <p:cNvSpPr/>
          <p:nvPr/>
        </p:nvSpPr>
        <p:spPr>
          <a:xfrm rot="16200000">
            <a:off x="1845311" y="2236975"/>
            <a:ext cx="989968" cy="3063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49BCCDA-0761-428B-ADA7-5AA28204EF99}"/>
              </a:ext>
            </a:extLst>
          </p:cNvPr>
          <p:cNvSpPr/>
          <p:nvPr/>
        </p:nvSpPr>
        <p:spPr>
          <a:xfrm rot="16200000">
            <a:off x="5276201" y="2404469"/>
            <a:ext cx="1539122" cy="25754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7653ABD-B9A0-40D3-B65F-A79A98164050}"/>
              </a:ext>
            </a:extLst>
          </p:cNvPr>
          <p:cNvSpPr/>
          <p:nvPr/>
        </p:nvSpPr>
        <p:spPr>
          <a:xfrm rot="16200000">
            <a:off x="9203691" y="2244359"/>
            <a:ext cx="1002408" cy="30607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0FD933-DBED-44C2-83A3-388543973C81}"/>
              </a:ext>
            </a:extLst>
          </p:cNvPr>
          <p:cNvSpPr/>
          <p:nvPr/>
        </p:nvSpPr>
        <p:spPr>
          <a:xfrm rot="16200000">
            <a:off x="1832105" y="3931605"/>
            <a:ext cx="1016379" cy="30630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3AF7C77-46E1-4144-8992-C1C54E28C512}"/>
              </a:ext>
            </a:extLst>
          </p:cNvPr>
          <p:cNvSpPr/>
          <p:nvPr/>
        </p:nvSpPr>
        <p:spPr>
          <a:xfrm rot="16200000">
            <a:off x="5346550" y="4428644"/>
            <a:ext cx="1383603" cy="23181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A44822-CC6C-477E-B057-28A49F6A49B6}"/>
              </a:ext>
            </a:extLst>
          </p:cNvPr>
          <p:cNvSpPr/>
          <p:nvPr/>
        </p:nvSpPr>
        <p:spPr>
          <a:xfrm rot="16200000">
            <a:off x="9203690" y="3939751"/>
            <a:ext cx="1002409" cy="30607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1E037A0-8554-4155-8196-F360504E39F2}"/>
              </a:ext>
            </a:extLst>
          </p:cNvPr>
          <p:cNvCxnSpPr>
            <a:cxnSpLocks/>
          </p:cNvCxnSpPr>
          <p:nvPr/>
        </p:nvCxnSpPr>
        <p:spPr>
          <a:xfrm flipV="1">
            <a:off x="7323587" y="2423213"/>
            <a:ext cx="861690" cy="79949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D86563F-2706-49C0-8253-BE34D5C5FD32}"/>
              </a:ext>
            </a:extLst>
          </p:cNvPr>
          <p:cNvCxnSpPr>
            <a:cxnSpLocks/>
          </p:cNvCxnSpPr>
          <p:nvPr/>
        </p:nvCxnSpPr>
        <p:spPr>
          <a:xfrm flipV="1">
            <a:off x="3871836" y="4275948"/>
            <a:ext cx="876331" cy="67901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832A2949-8CE4-40E2-A4DB-A6E464F93A06}"/>
              </a:ext>
            </a:extLst>
          </p:cNvPr>
          <p:cNvSpPr/>
          <p:nvPr/>
        </p:nvSpPr>
        <p:spPr>
          <a:xfrm>
            <a:off x="744151" y="1471440"/>
            <a:ext cx="32947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CLI </a:t>
            </a:r>
            <a:r>
              <a:rPr lang="fa-IR" sz="22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نیاز </a:t>
            </a:r>
            <a:r>
              <a:rPr lang="fa" sz="22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دسترسی  از طریق</a:t>
            </a:r>
            <a:endParaRPr lang="en-US" sz="2200" b="1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00B26A4-9C9B-4938-85E5-F797DC1F539B}"/>
              </a:ext>
            </a:extLst>
          </p:cNvPr>
          <p:cNvSpPr/>
          <p:nvPr/>
        </p:nvSpPr>
        <p:spPr>
          <a:xfrm>
            <a:off x="808747" y="3385482"/>
            <a:ext cx="30508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نیاز به مشاهده ترافیک آنلاین بر روی اینترفیس ها</a:t>
            </a:r>
            <a:endParaRPr lang="en-US" sz="2200" b="1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12F1CC8-B178-41DE-B615-46842903F817}"/>
              </a:ext>
            </a:extLst>
          </p:cNvPr>
          <p:cNvSpPr/>
          <p:nvPr/>
        </p:nvSpPr>
        <p:spPr>
          <a:xfrm>
            <a:off x="956722" y="5054637"/>
            <a:ext cx="26302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نیاز به مشاهده و مدیریت کلاینت ها</a:t>
            </a:r>
            <a:endParaRPr lang="en-US" sz="2200" b="1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8F7D4D2-8706-40B0-BA44-E3D64DAA92C1}"/>
              </a:ext>
            </a:extLst>
          </p:cNvPr>
          <p:cNvSpPr/>
          <p:nvPr/>
        </p:nvSpPr>
        <p:spPr>
          <a:xfrm>
            <a:off x="4940036" y="1231425"/>
            <a:ext cx="22362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نیاز به ابزارهای </a:t>
            </a:r>
            <a:r>
              <a:rPr lang="fa" sz="22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کانفیگ</a:t>
            </a:r>
            <a:r>
              <a:rPr lang="fa-IR" sz="22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 سریع و آسان</a:t>
            </a:r>
            <a:endParaRPr lang="en-US" sz="2200" b="1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9975E58-5FD5-4E4C-AA5C-B780C1335C50}"/>
              </a:ext>
            </a:extLst>
          </p:cNvPr>
          <p:cNvSpPr/>
          <p:nvPr/>
        </p:nvSpPr>
        <p:spPr>
          <a:xfrm>
            <a:off x="4940036" y="3357830"/>
            <a:ext cx="220175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500" dirty="0">
                <a:solidFill>
                  <a:schemeClr val="bg1"/>
                </a:solidFill>
                <a:cs typeface="B Yekan" panose="00000400000000000000" pitchFamily="2" charset="-78"/>
              </a:rPr>
              <a:t>نیازمندی ها</a:t>
            </a: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777468F-2302-4CA8-89FC-BA54FD186CF0}"/>
              </a:ext>
            </a:extLst>
          </p:cNvPr>
          <p:cNvSpPr/>
          <p:nvPr/>
        </p:nvSpPr>
        <p:spPr>
          <a:xfrm>
            <a:off x="5010371" y="5071025"/>
            <a:ext cx="207470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نیاز به گزارش گیری منابع مختلف </a:t>
            </a:r>
            <a:r>
              <a:rPr lang="fa" sz="22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تجهیزات</a:t>
            </a:r>
            <a:endParaRPr lang="en-US" sz="2200" b="1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91CF397-EB7C-4809-AC2F-B6B320176471}"/>
              </a:ext>
            </a:extLst>
          </p:cNvPr>
          <p:cNvSpPr/>
          <p:nvPr/>
        </p:nvSpPr>
        <p:spPr>
          <a:xfrm>
            <a:off x="8380136" y="1486192"/>
            <a:ext cx="27465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نیاز به </a:t>
            </a:r>
            <a:r>
              <a:rPr lang="fa" sz="22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بکا</a:t>
            </a:r>
            <a:r>
              <a:rPr lang="fa-IR" sz="22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پ گیری و ریستوربا فرمت های رایج</a:t>
            </a:r>
            <a:endParaRPr lang="en-US" sz="2200" b="1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D35F23-00E9-4615-907E-E5A34A471B47}"/>
              </a:ext>
            </a:extLst>
          </p:cNvPr>
          <p:cNvSpPr/>
          <p:nvPr/>
        </p:nvSpPr>
        <p:spPr>
          <a:xfrm>
            <a:off x="8326762" y="3412727"/>
            <a:ext cx="27113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نیاز به بررسی و آنالیز لاگ های دستگاه</a:t>
            </a:r>
            <a:endParaRPr lang="en-US" sz="2200" b="1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2E876E2-1D31-4177-BF0D-ECEA2631C83D}"/>
              </a:ext>
            </a:extLst>
          </p:cNvPr>
          <p:cNvSpPr/>
          <p:nvPr/>
        </p:nvSpPr>
        <p:spPr>
          <a:xfrm>
            <a:off x="8356380" y="5112302"/>
            <a:ext cx="27592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نیاز به ابزارهای </a:t>
            </a:r>
            <a:r>
              <a:rPr lang="fa" sz="22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عیب یابی</a:t>
            </a:r>
            <a:r>
              <a:rPr lang="fa-IR" sz="22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 بر روی لینک ها</a:t>
            </a:r>
            <a:endParaRPr lang="en-US" sz="2200" b="1" dirty="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8F1FC4E-03C8-4599-854A-0955204EC878}"/>
              </a:ext>
            </a:extLst>
          </p:cNvPr>
          <p:cNvCxnSpPr>
            <a:cxnSpLocks/>
          </p:cNvCxnSpPr>
          <p:nvPr/>
        </p:nvCxnSpPr>
        <p:spPr>
          <a:xfrm flipV="1">
            <a:off x="7314810" y="3673301"/>
            <a:ext cx="861690" cy="1887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5FB976C-7D7F-4CEB-9F83-1BBAFDFD85EB}"/>
              </a:ext>
            </a:extLst>
          </p:cNvPr>
          <p:cNvCxnSpPr>
            <a:cxnSpLocks/>
          </p:cNvCxnSpPr>
          <p:nvPr/>
        </p:nvCxnSpPr>
        <p:spPr>
          <a:xfrm>
            <a:off x="3884101" y="3768413"/>
            <a:ext cx="99518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11/36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87619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6860" y="143593"/>
            <a:ext cx="10212198" cy="541472"/>
          </a:xfrm>
        </p:spPr>
        <p:txBody>
          <a:bodyPr>
            <a:normAutofit/>
          </a:bodyPr>
          <a:lstStyle/>
          <a:p>
            <a:pPr algn="r"/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نمای کلی از دستگاه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03CBD07F-76FF-4406-BF37-501968726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45" y="925507"/>
            <a:ext cx="10009537" cy="5735085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64579" y="2514846"/>
            <a:ext cx="1124397" cy="10063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" b="1" dirty="0">
                <a:solidFill>
                  <a:srgbClr val="199197"/>
                </a:solidFill>
                <a:cs typeface="B Nazanin" panose="00000400000000000000" pitchFamily="2" charset="-78"/>
              </a:rPr>
              <a:t>ستون اصلی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80913" y="1301585"/>
            <a:ext cx="1124398" cy="7293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محل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قرار گیری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H="1" flipV="1">
            <a:off x="1188976" y="1443758"/>
            <a:ext cx="1015066" cy="153395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0916503" y="1301585"/>
            <a:ext cx="1196533" cy="117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ابزار های مدیریتی و کنترلی ساده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44" idx="1"/>
            <a:endCxn id="54" idx="6"/>
          </p:cNvCxnSpPr>
          <p:nvPr/>
        </p:nvCxnSpPr>
        <p:spPr>
          <a:xfrm flipH="1">
            <a:off x="9529025" y="1891081"/>
            <a:ext cx="1387478" cy="212574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82" idx="3"/>
            <a:endCxn id="56" idx="1"/>
          </p:cNvCxnSpPr>
          <p:nvPr/>
        </p:nvCxnSpPr>
        <p:spPr>
          <a:xfrm flipV="1">
            <a:off x="1188976" y="2950757"/>
            <a:ext cx="451114" cy="67257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2174897" y="1558034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5328006" y="1666239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1626977" y="2937644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4574888" y="890781"/>
            <a:ext cx="1942679" cy="3348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نمای کلی از دستگاه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V="1">
            <a:off x="5372775" y="1228306"/>
            <a:ext cx="339209" cy="45659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lowchart: Connector 53">
            <a:extLst>
              <a:ext uri="{FF2B5EF4-FFF2-40B4-BE49-F238E27FC236}">
                <a16:creationId xmlns:a16="http://schemas.microsoft.com/office/drawing/2014/main" id="{6C709510-E75B-4963-9A48-61616A0BF418}"/>
              </a:ext>
            </a:extLst>
          </p:cNvPr>
          <p:cNvSpPr/>
          <p:nvPr/>
        </p:nvSpPr>
        <p:spPr>
          <a:xfrm>
            <a:off x="9439487" y="2058886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12/36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8655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121" y="189280"/>
            <a:ext cx="10212198" cy="541472"/>
          </a:xfrm>
        </p:spPr>
        <p:txBody>
          <a:bodyPr>
            <a:normAutofit/>
          </a:bodyPr>
          <a:lstStyle/>
          <a:p>
            <a:pPr algn="r"/>
            <a:r>
              <a:rPr lang="fa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امکانات ستون اصلی یک دستگاه</a:t>
            </a:r>
            <a:endParaRPr lang="fa-IR" sz="2500" dirty="0">
              <a:gradFill flip="none" rotWithShape="1">
                <a:gsLst>
                  <a:gs pos="0">
                    <a:srgbClr val="20BEC6">
                      <a:shade val="30000"/>
                      <a:satMod val="115000"/>
                    </a:srgbClr>
                  </a:gs>
                  <a:gs pos="50000">
                    <a:srgbClr val="20BEC6">
                      <a:shade val="67500"/>
                      <a:satMod val="115000"/>
                    </a:srgbClr>
                  </a:gs>
                  <a:gs pos="100000">
                    <a:srgbClr val="20BEC6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cs typeface="B Yekan" panose="00000400000000000000" pitchFamily="2" charset="-78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03CBD07F-76FF-4406-BF37-501968726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4" y="858416"/>
            <a:ext cx="10212197" cy="5851202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49511" y="2463282"/>
            <a:ext cx="1001715" cy="10236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نمایش منایع دستگاه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49512" y="4310744"/>
            <a:ext cx="1039416" cy="13186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نمایش اینترفیسها و تغییر پارامترها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1088929" y="5008143"/>
            <a:ext cx="717320" cy="114363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0726311" y="1345676"/>
            <a:ext cx="1423345" cy="8750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تنظیمات اینترفیس وایرلس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44" idx="1"/>
          </p:cNvCxnSpPr>
          <p:nvPr/>
        </p:nvCxnSpPr>
        <p:spPr>
          <a:xfrm flipH="1">
            <a:off x="9433119" y="1783181"/>
            <a:ext cx="1293192" cy="166299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82" idx="3"/>
            <a:endCxn id="56" idx="1"/>
          </p:cNvCxnSpPr>
          <p:nvPr/>
        </p:nvCxnSpPr>
        <p:spPr>
          <a:xfrm>
            <a:off x="1051226" y="2975097"/>
            <a:ext cx="755023" cy="435389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1806249" y="4963374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9388349" y="1923638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1793136" y="3397373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13/36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10950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169" y="1620490"/>
            <a:ext cx="4288416" cy="38641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88" y="904722"/>
            <a:ext cx="4355880" cy="55301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121" y="189280"/>
            <a:ext cx="10212198" cy="541472"/>
          </a:xfrm>
        </p:spPr>
        <p:txBody>
          <a:bodyPr>
            <a:normAutofit/>
          </a:bodyPr>
          <a:lstStyle/>
          <a:p>
            <a:pPr algn="r"/>
            <a:r>
              <a:rPr lang="fa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امکانات ستون اصلی یک دستگاه</a:t>
            </a:r>
            <a:endParaRPr lang="fa-IR" sz="2500" dirty="0">
              <a:gradFill flip="none" rotWithShape="1">
                <a:gsLst>
                  <a:gs pos="0">
                    <a:srgbClr val="20BEC6">
                      <a:shade val="30000"/>
                      <a:satMod val="115000"/>
                    </a:srgbClr>
                  </a:gs>
                  <a:gs pos="50000">
                    <a:srgbClr val="20BEC6">
                      <a:shade val="67500"/>
                      <a:satMod val="115000"/>
                    </a:srgbClr>
                  </a:gs>
                  <a:gs pos="100000">
                    <a:srgbClr val="20BEC6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cs typeface="B Yekan" panose="00000400000000000000" pitchFamily="2" charset="-78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49511" y="2463282"/>
            <a:ext cx="1001715" cy="10236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بروز رسانی هر دستگاه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95146" y="929250"/>
            <a:ext cx="1039416" cy="13186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دستری به ابزار های اصلی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H="1" flipV="1">
            <a:off x="1234562" y="1677671"/>
            <a:ext cx="1545214" cy="620747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0726311" y="1182624"/>
            <a:ext cx="1423345" cy="1038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تنظیمات</a:t>
            </a:r>
          </a:p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 </a:t>
            </a:r>
            <a:r>
              <a:rPr lang="en-US" b="1" dirty="0" err="1">
                <a:solidFill>
                  <a:srgbClr val="199197"/>
                </a:solidFill>
                <a:cs typeface="B Nazanin" panose="00000400000000000000" pitchFamily="2" charset="-78"/>
              </a:rPr>
              <a:t>ip</a:t>
            </a:r>
            <a:r>
              <a:rPr lang="en-US" b="1" dirty="0">
                <a:solidFill>
                  <a:srgbClr val="199197"/>
                </a:solidFill>
                <a:cs typeface="B Nazanin" panose="00000400000000000000" pitchFamily="2" charset="-78"/>
              </a:rPr>
              <a:t> </a:t>
            </a:r>
          </a:p>
          <a:p>
            <a:pPr algn="ctr"/>
            <a:r>
              <a:rPr lang="en-US" b="1" dirty="0" err="1">
                <a:solidFill>
                  <a:srgbClr val="199197"/>
                </a:solidFill>
                <a:cs typeface="B Nazanin" panose="00000400000000000000" pitchFamily="2" charset="-78"/>
              </a:rPr>
              <a:t>Dns</a:t>
            </a:r>
            <a:r>
              <a:rPr lang="en-US" b="1" dirty="0">
                <a:solidFill>
                  <a:srgbClr val="199197"/>
                </a:solidFill>
                <a:cs typeface="B Nazanin" panose="00000400000000000000" pitchFamily="2" charset="-78"/>
              </a:rPr>
              <a:t> </a:t>
            </a:r>
          </a:p>
          <a:p>
            <a:pPr algn="ctr"/>
            <a:r>
              <a:rPr lang="en-US" b="1" dirty="0">
                <a:solidFill>
                  <a:srgbClr val="199197"/>
                </a:solidFill>
                <a:cs typeface="B Nazanin" panose="00000400000000000000" pitchFamily="2" charset="-78"/>
              </a:rPr>
              <a:t>gateway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44" idx="1"/>
          </p:cNvCxnSpPr>
          <p:nvPr/>
        </p:nvCxnSpPr>
        <p:spPr>
          <a:xfrm flipH="1">
            <a:off x="9433119" y="1701655"/>
            <a:ext cx="1293192" cy="247825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82" idx="3"/>
          </p:cNvCxnSpPr>
          <p:nvPr/>
        </p:nvCxnSpPr>
        <p:spPr>
          <a:xfrm>
            <a:off x="1051226" y="2975097"/>
            <a:ext cx="3841765" cy="1073704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2757002" y="2269533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9388349" y="1923638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4870217" y="4006521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0523114" y="2672558"/>
            <a:ext cx="1423345" cy="8143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افزودن برچسب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0563586" y="3632222"/>
            <a:ext cx="1423345" cy="8143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افزودن یاداشت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H="1">
            <a:off x="9270394" y="3023517"/>
            <a:ext cx="1293192" cy="247825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9225624" y="3245500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H="1">
            <a:off x="9189479" y="3954411"/>
            <a:ext cx="1293192" cy="247825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9144709" y="4176394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90118" y="4818031"/>
            <a:ext cx="1001715" cy="10950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دسترسی به تنظیمات وایرلس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H="1" flipV="1">
            <a:off x="1211788" y="5371898"/>
            <a:ext cx="670886" cy="297382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lowchart: Connector 56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1882674" y="5665276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14/36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61224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121" y="189280"/>
            <a:ext cx="10212198" cy="541472"/>
          </a:xfrm>
        </p:spPr>
        <p:txBody>
          <a:bodyPr>
            <a:normAutofit/>
          </a:bodyPr>
          <a:lstStyle/>
          <a:p>
            <a:pPr algn="r"/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 نمایش لحظه ای ترافیک</a:t>
            </a:r>
            <a:r>
              <a:rPr lang="fa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 اینترفیس ها</a:t>
            </a:r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03CBD07F-76FF-4406-BF37-501968726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0" y="747618"/>
            <a:ext cx="12115365" cy="6331576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3592032" y="604585"/>
            <a:ext cx="3705824" cy="49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نمایش لحظه ای ترافیک اینترفیس ها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H="1">
            <a:off x="5263234" y="1097915"/>
            <a:ext cx="571165" cy="228102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5218464" y="1297168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1793136" y="3397373"/>
            <a:ext cx="89538" cy="89538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15/36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50112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4764" y="190956"/>
            <a:ext cx="10212198" cy="541472"/>
          </a:xfrm>
        </p:spPr>
        <p:txBody>
          <a:bodyPr>
            <a:normAutofit/>
          </a:bodyPr>
          <a:lstStyle/>
          <a:p>
            <a:pPr algn="r"/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گزاش گیری از منابع تجهیزات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03CBD07F-76FF-4406-BF37-501968726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89" y="646647"/>
            <a:ext cx="10407489" cy="6073958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" y="1648943"/>
            <a:ext cx="1159304" cy="16992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گراف اینترفیس ها و کلاینتهای متصل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82" idx="3"/>
            <a:endCxn id="51" idx="7"/>
          </p:cNvCxnSpPr>
          <p:nvPr/>
        </p:nvCxnSpPr>
        <p:spPr>
          <a:xfrm flipV="1">
            <a:off x="1159305" y="1776812"/>
            <a:ext cx="4019984" cy="721771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5102864" y="1763699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9207515" y="3623175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8679758" y="2082980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0976663" y="1885560"/>
            <a:ext cx="1100299" cy="970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گراف تمام منابع دستگاه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88" idx="1"/>
          </p:cNvCxnSpPr>
          <p:nvPr/>
        </p:nvCxnSpPr>
        <p:spPr>
          <a:xfrm flipH="1" flipV="1">
            <a:off x="8769296" y="2104852"/>
            <a:ext cx="2207367" cy="265823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0975819" y="3699389"/>
            <a:ext cx="1163703" cy="11219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گراف سیگنال هر کاربر متصل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92" idx="1"/>
          </p:cNvCxnSpPr>
          <p:nvPr/>
        </p:nvCxnSpPr>
        <p:spPr>
          <a:xfrm flipH="1" flipV="1">
            <a:off x="9271835" y="3683626"/>
            <a:ext cx="1703984" cy="576757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16/36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93446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121" y="189280"/>
            <a:ext cx="10212198" cy="541472"/>
          </a:xfrm>
        </p:spPr>
        <p:txBody>
          <a:bodyPr>
            <a:normAutofit/>
          </a:bodyPr>
          <a:lstStyle/>
          <a:p>
            <a:pPr algn="r"/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 ابزار های متداول جهت بررسی و خطایابی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03CBD07F-76FF-4406-BF37-501968726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98" y="1801424"/>
            <a:ext cx="10541867" cy="4866936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50491" y="1859689"/>
            <a:ext cx="1230623" cy="17777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ابزار های اصلی جهت بررسی و خطایابی از داخل هر دستگاه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>
            <a:off x="1281114" y="1899443"/>
            <a:ext cx="2748566" cy="459023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5499661" y="2753693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7381245" y="2703786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5882580" y="1347006"/>
            <a:ext cx="1966818" cy="7297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مسیر یابی و روت ها در دستگاه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H="1">
            <a:off x="5545768" y="2072643"/>
            <a:ext cx="794721" cy="71681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260521" y="4768112"/>
            <a:ext cx="1020593" cy="12894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پینگ و مقایسه </a:t>
            </a:r>
            <a:r>
              <a:rPr lang="fa" b="1" dirty="0">
                <a:solidFill>
                  <a:srgbClr val="199197"/>
                </a:solidFill>
                <a:cs typeface="B Nazanin" panose="00000400000000000000" pitchFamily="2" charset="-78"/>
              </a:rPr>
              <a:t>مسیر</a:t>
            </a:r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ها با هم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V="1">
            <a:off x="1260395" y="4437664"/>
            <a:ext cx="4974638" cy="1095882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8558016" y="1347006"/>
            <a:ext cx="1397748" cy="6956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تست پهنای باند از دستگاه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endCxn id="53" idx="6"/>
          </p:cNvCxnSpPr>
          <p:nvPr/>
        </p:nvCxnSpPr>
        <p:spPr>
          <a:xfrm flipH="1">
            <a:off x="7470783" y="2031745"/>
            <a:ext cx="1628532" cy="71681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1297478" y="4177691"/>
            <a:ext cx="851811" cy="10542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مشاهده جدول ارپ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H="1" flipV="1">
            <a:off x="9152889" y="3021567"/>
            <a:ext cx="2144589" cy="1511353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C9D4380D-145C-4A5A-A577-CC02DDB86E71}"/>
              </a:ext>
            </a:extLst>
          </p:cNvPr>
          <p:cNvSpPr/>
          <p:nvPr/>
        </p:nvSpPr>
        <p:spPr>
          <a:xfrm>
            <a:off x="4019200" y="2336922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5B8265EC-F8FE-4FF8-BF80-6915F00FDBBB}"/>
              </a:ext>
            </a:extLst>
          </p:cNvPr>
          <p:cNvSpPr/>
          <p:nvPr/>
        </p:nvSpPr>
        <p:spPr>
          <a:xfrm>
            <a:off x="6221920" y="4400167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A0454432-12EE-44B7-86BF-E7E31E9CBE96}"/>
              </a:ext>
            </a:extLst>
          </p:cNvPr>
          <p:cNvSpPr/>
          <p:nvPr/>
        </p:nvSpPr>
        <p:spPr>
          <a:xfrm>
            <a:off x="9099315" y="2941064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17/36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76019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121" y="189280"/>
            <a:ext cx="10212198" cy="541472"/>
          </a:xfrm>
        </p:spPr>
        <p:txBody>
          <a:bodyPr>
            <a:normAutofit/>
          </a:bodyPr>
          <a:lstStyle/>
          <a:p>
            <a:pPr algn="r"/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مانیتورینگ انلاین لینک های ارتباطی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03CBD07F-76FF-4406-BF37-501968726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57" y="1398762"/>
            <a:ext cx="10782085" cy="5377311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9619965" y="788938"/>
            <a:ext cx="1635233" cy="7127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دسته بندی سطوح سیگنال ها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H="1">
            <a:off x="9664734" y="1501716"/>
            <a:ext cx="343624" cy="1046372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9619965" y="2503319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1255198" y="2857715"/>
            <a:ext cx="788799" cy="18008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" b="1" dirty="0">
                <a:solidFill>
                  <a:srgbClr val="199197"/>
                </a:solidFill>
                <a:cs typeface="B Nazanin" panose="00000400000000000000" pitchFamily="2" charset="-78"/>
              </a:rPr>
              <a:t>نمایش کیفیت اتصال کلاینت ها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H="1" flipV="1">
            <a:off x="8907570" y="3549693"/>
            <a:ext cx="2450270" cy="544635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8844147" y="3504922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5439364" y="788938"/>
            <a:ext cx="2437451" cy="7127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نمایش سیگنال کلاینت های متصل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H="1">
            <a:off x="6299663" y="1517693"/>
            <a:ext cx="365836" cy="894579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lowchart: Connector 56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6247610" y="2383480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9433FE-3000-4D7B-BD66-720D17047920}"/>
              </a:ext>
            </a:extLst>
          </p:cNvPr>
          <p:cNvSpPr/>
          <p:nvPr/>
        </p:nvSpPr>
        <p:spPr>
          <a:xfrm>
            <a:off x="283570" y="788938"/>
            <a:ext cx="2437451" cy="7127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" b="1" dirty="0">
                <a:solidFill>
                  <a:srgbClr val="199197"/>
                </a:solidFill>
                <a:cs typeface="B Nazanin" panose="00000400000000000000" pitchFamily="2" charset="-78"/>
              </a:rPr>
              <a:t>نام و مک ادرس کلاینت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676B72-D4CA-4498-B41D-609E27ECF8C2}"/>
              </a:ext>
            </a:extLst>
          </p:cNvPr>
          <p:cNvCxnSpPr>
            <a:cxnSpLocks/>
            <a:endCxn id="19" idx="6"/>
          </p:cNvCxnSpPr>
          <p:nvPr/>
        </p:nvCxnSpPr>
        <p:spPr>
          <a:xfrm>
            <a:off x="1509705" y="1517693"/>
            <a:ext cx="852564" cy="698031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960F6D4D-9DBC-4D21-AF58-690228072B40}"/>
              </a:ext>
            </a:extLst>
          </p:cNvPr>
          <p:cNvSpPr/>
          <p:nvPr/>
        </p:nvSpPr>
        <p:spPr>
          <a:xfrm>
            <a:off x="2272731" y="2170955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41A6DB-DAB6-430B-96B3-CF79616AC5DA}"/>
              </a:ext>
            </a:extLst>
          </p:cNvPr>
          <p:cNvSpPr/>
          <p:nvPr/>
        </p:nvSpPr>
        <p:spPr>
          <a:xfrm>
            <a:off x="2846822" y="788938"/>
            <a:ext cx="2437451" cy="7127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" b="1" dirty="0">
                <a:solidFill>
                  <a:srgbClr val="199197"/>
                </a:solidFill>
                <a:cs typeface="B Nazanin" panose="00000400000000000000" pitchFamily="2" charset="-78"/>
              </a:rPr>
              <a:t>میزان آپ تایم و اینترفیس متصل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515FBE9-9B6F-422B-A301-AB47084010DA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4065548" y="1501716"/>
            <a:ext cx="530836" cy="875724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E1E1364C-015A-4F86-AF76-7F0E54DD6C76}"/>
              </a:ext>
            </a:extLst>
          </p:cNvPr>
          <p:cNvSpPr/>
          <p:nvPr/>
        </p:nvSpPr>
        <p:spPr>
          <a:xfrm>
            <a:off x="4544331" y="2322734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18/36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91485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121" y="189280"/>
            <a:ext cx="10212198" cy="541472"/>
          </a:xfrm>
        </p:spPr>
        <p:txBody>
          <a:bodyPr>
            <a:normAutofit/>
          </a:bodyPr>
          <a:lstStyle/>
          <a:p>
            <a:pPr algn="r"/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 گرفتن نسخه پشتیبان و ریستور 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03CBD07F-76FF-4406-BF37-501968726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85" y="1407013"/>
            <a:ext cx="11230815" cy="503711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0951453" y="3394658"/>
            <a:ext cx="1107773" cy="14572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امکان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بکاپ گیری و </a:t>
            </a:r>
            <a:r>
              <a:rPr lang="fa-IR" b="1" dirty="0" err="1">
                <a:solidFill>
                  <a:srgbClr val="199197"/>
                </a:solidFill>
                <a:cs typeface="B Nazanin" panose="00000400000000000000" pitchFamily="2" charset="-78"/>
              </a:rPr>
              <a:t>ریستو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47" idx="1"/>
          </p:cNvCxnSpPr>
          <p:nvPr/>
        </p:nvCxnSpPr>
        <p:spPr>
          <a:xfrm flipH="1" flipV="1">
            <a:off x="9734309" y="3394658"/>
            <a:ext cx="1217144" cy="72863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9670878" y="3330927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969559" y="1300427"/>
            <a:ext cx="4020872" cy="3544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امکان گرفتن خروجی با فرمت های رایج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H="1">
            <a:off x="2511553" y="1668744"/>
            <a:ext cx="607540" cy="940344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lowchart: Connector 56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2466784" y="2579036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19/36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73396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155AF78-14EE-41DD-80DA-3319ED28D1A4}"/>
              </a:ext>
            </a:extLst>
          </p:cNvPr>
          <p:cNvCxnSpPr>
            <a:cxnSpLocks/>
          </p:cNvCxnSpPr>
          <p:nvPr/>
        </p:nvCxnSpPr>
        <p:spPr>
          <a:xfrm flipH="1" flipV="1">
            <a:off x="7846573" y="4968672"/>
            <a:ext cx="908537" cy="46408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141" y="205304"/>
            <a:ext cx="10212198" cy="3102270"/>
          </a:xfrm>
        </p:spPr>
        <p:txBody>
          <a:bodyPr>
            <a:noAutofit/>
          </a:bodyPr>
          <a:lstStyle/>
          <a:p>
            <a:pPr algn="r" rtl="1">
              <a:lnSpc>
                <a:spcPct val="100000"/>
              </a:lnSpc>
            </a:pPr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مقدمه:</a:t>
            </a:r>
            <a:br>
              <a:rPr lang="fa-IR" sz="18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</a:br>
            <a:r>
              <a:rPr lang="fa-IR" sz="1800" b="1" dirty="0">
                <a:cs typeface="B Yekan" panose="00000400000000000000" pitchFamily="2" charset="-78"/>
              </a:rPr>
              <a:t> </a:t>
            </a:r>
            <a:r>
              <a:rPr lang="fa-IR" sz="22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وایرلس </a:t>
            </a:r>
            <a:r>
              <a:rPr lang="fa-IR" sz="2200" b="1" dirty="0" err="1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کنترلر</a:t>
            </a:r>
            <a:r>
              <a:rPr lang="fa-IR" sz="22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 </a:t>
            </a:r>
            <a:r>
              <a:rPr lang="en-US" sz="2200" b="1" dirty="0" err="1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NitroWave</a:t>
            </a:r>
            <a:r>
              <a:rPr lang="en-US" sz="22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 </a:t>
            </a:r>
            <a:br>
              <a:rPr lang="en-US" sz="2200" dirty="0">
                <a:cs typeface="B Yekan" panose="00000400000000000000" pitchFamily="2" charset="-78"/>
              </a:rPr>
            </a:br>
            <a:r>
              <a:rPr lang="en-US" sz="2500" b="1" dirty="0">
                <a:solidFill>
                  <a:srgbClr val="20BEC6"/>
                </a:solidFill>
                <a:cs typeface="B Yekan" panose="00000400000000000000" pitchFamily="2" charset="-78"/>
              </a:rPr>
              <a:t>.</a:t>
            </a:r>
            <a:r>
              <a:rPr lang="fa-IR" sz="2200" dirty="0">
                <a:cs typeface="B Yekan" panose="00000400000000000000" pitchFamily="2" charset="-78"/>
              </a:rPr>
              <a:t> مدیریت تجهیزات وایرلس بصورت جامع از طریق وب و </a:t>
            </a:r>
            <a:r>
              <a:rPr lang="en-US" sz="2200" dirty="0">
                <a:cs typeface="B Yekan" panose="00000400000000000000" pitchFamily="2" charset="-78"/>
              </a:rPr>
              <a:t>Responsive </a:t>
            </a:r>
            <a:r>
              <a:rPr lang="fa-IR" sz="2200" dirty="0">
                <a:cs typeface="B Yekan" panose="00000400000000000000" pitchFamily="2" charset="-78"/>
              </a:rPr>
              <a:t> بودن </a:t>
            </a:r>
            <a:r>
              <a:rPr lang="fa" sz="2200" dirty="0">
                <a:cs typeface="B Yekan" panose="00000400000000000000" pitchFamily="2" charset="-78"/>
              </a:rPr>
              <a:t>آن</a:t>
            </a:r>
            <a:br>
              <a:rPr lang="en-US" sz="2200" dirty="0">
                <a:cs typeface="B Yekan" panose="00000400000000000000" pitchFamily="2" charset="-78"/>
              </a:rPr>
            </a:br>
            <a:r>
              <a:rPr lang="en-US" sz="2500" b="1" dirty="0">
                <a:solidFill>
                  <a:srgbClr val="20BEC6"/>
                </a:solidFill>
                <a:cs typeface="B Yekan" panose="00000400000000000000" pitchFamily="2" charset="-78"/>
              </a:rPr>
              <a:t>.</a:t>
            </a:r>
            <a:r>
              <a:rPr lang="fa-IR" sz="2200" dirty="0">
                <a:cs typeface="B Yekan" panose="00000400000000000000" pitchFamily="2" charset="-78"/>
              </a:rPr>
              <a:t> امکان پخش کردن سرویس </a:t>
            </a:r>
            <a:r>
              <a:rPr lang="fa" sz="2200" dirty="0">
                <a:cs typeface="B Yekan" panose="00000400000000000000" pitchFamily="2" charset="-78"/>
              </a:rPr>
              <a:t>ها </a:t>
            </a:r>
            <a:r>
              <a:rPr lang="fa-IR" sz="2200" dirty="0">
                <a:cs typeface="B Yekan" panose="00000400000000000000" pitchFamily="2" charset="-78"/>
              </a:rPr>
              <a:t>بر روی سرورهای توزیع شده</a:t>
            </a:r>
            <a:br>
              <a:rPr lang="en-US" sz="2200" dirty="0">
                <a:cs typeface="B Yekan" panose="00000400000000000000" pitchFamily="2" charset="-78"/>
              </a:rPr>
            </a:br>
            <a:r>
              <a:rPr lang="en-US" sz="2500" b="1" dirty="0">
                <a:solidFill>
                  <a:srgbClr val="20BEC6"/>
                </a:solidFill>
                <a:cs typeface="B Yekan" panose="00000400000000000000" pitchFamily="2" charset="-78"/>
              </a:rPr>
              <a:t>.</a:t>
            </a:r>
            <a:r>
              <a:rPr lang="fa-IR" sz="2200" dirty="0">
                <a:cs typeface="B Yekan" panose="00000400000000000000" pitchFamily="2" charset="-78"/>
              </a:rPr>
              <a:t> امکان افزودن برند های جدید</a:t>
            </a:r>
            <a:br>
              <a:rPr lang="en-US" sz="2200" dirty="0">
                <a:cs typeface="B Yekan" panose="00000400000000000000" pitchFamily="2" charset="-78"/>
              </a:rPr>
            </a:br>
            <a:r>
              <a:rPr lang="en-US" sz="2500" b="1" dirty="0">
                <a:solidFill>
                  <a:srgbClr val="20BEC6"/>
                </a:solidFill>
                <a:cs typeface="B Yekan" panose="00000400000000000000" pitchFamily="2" charset="-78"/>
              </a:rPr>
              <a:t>.</a:t>
            </a:r>
            <a:r>
              <a:rPr lang="fa-IR" sz="2200" dirty="0">
                <a:cs typeface="B Yekan" panose="00000400000000000000" pitchFamily="2" charset="-78"/>
              </a:rPr>
              <a:t> مولتی برند بودن نرم افزار </a:t>
            </a:r>
            <a:br>
              <a:rPr lang="en-US" sz="1800" dirty="0">
                <a:cs typeface="B Yekan" panose="00000400000000000000" pitchFamily="2" charset="-78"/>
              </a:rPr>
            </a:br>
            <a:br>
              <a:rPr lang="fa-IR" sz="18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</a:br>
            <a:endParaRPr lang="fa-IR" sz="1800" dirty="0">
              <a:gradFill flip="none" rotWithShape="1">
                <a:gsLst>
                  <a:gs pos="0">
                    <a:srgbClr val="20BEC6">
                      <a:shade val="30000"/>
                      <a:satMod val="115000"/>
                    </a:srgbClr>
                  </a:gs>
                  <a:gs pos="50000">
                    <a:srgbClr val="20BEC6">
                      <a:shade val="67500"/>
                      <a:satMod val="115000"/>
                    </a:srgbClr>
                  </a:gs>
                  <a:gs pos="100000">
                    <a:srgbClr val="20BEC6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cs typeface="B Yekan" panose="00000400000000000000" pitchFamily="2" charset="-78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2CF5E5F-106E-4CA9-A272-95657B44F087}"/>
              </a:ext>
            </a:extLst>
          </p:cNvPr>
          <p:cNvCxnSpPr>
            <a:cxnSpLocks/>
          </p:cNvCxnSpPr>
          <p:nvPr/>
        </p:nvCxnSpPr>
        <p:spPr>
          <a:xfrm flipH="1" flipV="1">
            <a:off x="3517615" y="4043693"/>
            <a:ext cx="887387" cy="3250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C7EDE8BF-34C6-4CD0-987C-60030153963C}"/>
              </a:ext>
            </a:extLst>
          </p:cNvPr>
          <p:cNvSpPr/>
          <p:nvPr/>
        </p:nvSpPr>
        <p:spPr>
          <a:xfrm rot="16200000">
            <a:off x="2347157" y="2915284"/>
            <a:ext cx="860091" cy="14829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8F7A852-C821-4A3C-9D68-9FE42E3FC5C5}"/>
              </a:ext>
            </a:extLst>
          </p:cNvPr>
          <p:cNvSpPr/>
          <p:nvPr/>
        </p:nvSpPr>
        <p:spPr>
          <a:xfrm rot="16200000">
            <a:off x="5795743" y="2578609"/>
            <a:ext cx="647417" cy="1943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FDC9285-C0CC-4BFC-BF97-AA42111A2DBA}"/>
              </a:ext>
            </a:extLst>
          </p:cNvPr>
          <p:cNvSpPr/>
          <p:nvPr/>
        </p:nvSpPr>
        <p:spPr>
          <a:xfrm rot="16200000">
            <a:off x="9077766" y="2881843"/>
            <a:ext cx="793206" cy="14829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A11956C-B321-42AE-AD00-BE5C26F968E5}"/>
              </a:ext>
            </a:extLst>
          </p:cNvPr>
          <p:cNvSpPr/>
          <p:nvPr/>
        </p:nvSpPr>
        <p:spPr>
          <a:xfrm rot="16200000">
            <a:off x="2392484" y="3991271"/>
            <a:ext cx="769442" cy="14829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49BCCDA-0761-428B-ADA7-5AA28204EF99}"/>
              </a:ext>
            </a:extLst>
          </p:cNvPr>
          <p:cNvSpPr/>
          <p:nvPr/>
        </p:nvSpPr>
        <p:spPr>
          <a:xfrm rot="16200000">
            <a:off x="5797992" y="2923751"/>
            <a:ext cx="647417" cy="34959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7653ABD-B9A0-40D3-B65F-A79A98164050}"/>
              </a:ext>
            </a:extLst>
          </p:cNvPr>
          <p:cNvSpPr/>
          <p:nvPr/>
        </p:nvSpPr>
        <p:spPr>
          <a:xfrm rot="16200000">
            <a:off x="9077768" y="4003153"/>
            <a:ext cx="793206" cy="14829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0FD933-DBED-44C2-83A3-388543973C81}"/>
              </a:ext>
            </a:extLst>
          </p:cNvPr>
          <p:cNvSpPr/>
          <p:nvPr/>
        </p:nvSpPr>
        <p:spPr>
          <a:xfrm rot="16200000">
            <a:off x="2388859" y="5079628"/>
            <a:ext cx="776694" cy="14829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3AF7C77-46E1-4144-8992-C1C54E28C512}"/>
              </a:ext>
            </a:extLst>
          </p:cNvPr>
          <p:cNvSpPr/>
          <p:nvPr/>
        </p:nvSpPr>
        <p:spPr>
          <a:xfrm rot="16200000">
            <a:off x="5795743" y="4784650"/>
            <a:ext cx="647417" cy="1943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A44822-CC6C-477E-B057-28A49F6A49B6}"/>
              </a:ext>
            </a:extLst>
          </p:cNvPr>
          <p:cNvSpPr/>
          <p:nvPr/>
        </p:nvSpPr>
        <p:spPr>
          <a:xfrm rot="16200000">
            <a:off x="9086027" y="5079628"/>
            <a:ext cx="776690" cy="14829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1E037A0-8554-4155-8196-F360504E39F2}"/>
              </a:ext>
            </a:extLst>
          </p:cNvPr>
          <p:cNvCxnSpPr>
            <a:cxnSpLocks/>
          </p:cNvCxnSpPr>
          <p:nvPr/>
        </p:nvCxnSpPr>
        <p:spPr>
          <a:xfrm flipV="1">
            <a:off x="7818290" y="4033805"/>
            <a:ext cx="936820" cy="332233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D86563F-2706-49C0-8253-BE34D5C5FD32}"/>
              </a:ext>
            </a:extLst>
          </p:cNvPr>
          <p:cNvCxnSpPr>
            <a:cxnSpLocks/>
          </p:cNvCxnSpPr>
          <p:nvPr/>
        </p:nvCxnSpPr>
        <p:spPr>
          <a:xfrm flipV="1">
            <a:off x="3518681" y="4968672"/>
            <a:ext cx="886323" cy="46408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832A2949-8CE4-40E2-A4DB-A6E464F93A06}"/>
              </a:ext>
            </a:extLst>
          </p:cNvPr>
          <p:cNvSpPr/>
          <p:nvPr/>
        </p:nvSpPr>
        <p:spPr>
          <a:xfrm>
            <a:off x="2013601" y="3250484"/>
            <a:ext cx="14829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مانیتورینگ آنلاین</a:t>
            </a:r>
            <a:endParaRPr lang="en-US" sz="22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00B26A4-9C9B-4938-85E5-F797DC1F539B}"/>
              </a:ext>
            </a:extLst>
          </p:cNvPr>
          <p:cNvSpPr/>
          <p:nvPr/>
        </p:nvSpPr>
        <p:spPr>
          <a:xfrm>
            <a:off x="2013601" y="4349442"/>
            <a:ext cx="14829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مانیتورینگ آفلاین</a:t>
            </a:r>
            <a:endParaRPr lang="en-US" sz="22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12F1CC8-B178-41DE-B615-46842903F817}"/>
              </a:ext>
            </a:extLst>
          </p:cNvPr>
          <p:cNvSpPr/>
          <p:nvPr/>
        </p:nvSpPr>
        <p:spPr>
          <a:xfrm>
            <a:off x="2013601" y="5440011"/>
            <a:ext cx="14829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کانفیگ تجهیزات</a:t>
            </a:r>
            <a:endParaRPr lang="en-US" sz="22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8F7D4D2-8706-40B0-BA44-E3D64DAA92C1}"/>
              </a:ext>
            </a:extLst>
          </p:cNvPr>
          <p:cNvSpPr/>
          <p:nvPr/>
        </p:nvSpPr>
        <p:spPr>
          <a:xfrm>
            <a:off x="5275977" y="3351630"/>
            <a:ext cx="17126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پشتیبان گیری</a:t>
            </a:r>
            <a:endParaRPr lang="en-US" sz="22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9975E58-5FD5-4E4C-AA5C-B780C1335C50}"/>
              </a:ext>
            </a:extLst>
          </p:cNvPr>
          <p:cNvSpPr/>
          <p:nvPr/>
        </p:nvSpPr>
        <p:spPr>
          <a:xfrm>
            <a:off x="4860084" y="4375054"/>
            <a:ext cx="26083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000" dirty="0">
                <a:solidFill>
                  <a:schemeClr val="bg1"/>
                </a:solidFill>
                <a:cs typeface="B Yekan" panose="00000400000000000000" pitchFamily="2" charset="-78"/>
              </a:rPr>
              <a:t>بخش های کلی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777468F-2302-4CA8-89FC-BA54FD186CF0}"/>
              </a:ext>
            </a:extLst>
          </p:cNvPr>
          <p:cNvSpPr/>
          <p:nvPr/>
        </p:nvSpPr>
        <p:spPr>
          <a:xfrm>
            <a:off x="5321915" y="5509757"/>
            <a:ext cx="14829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بروز رسانی</a:t>
            </a:r>
            <a:endParaRPr lang="en-US" sz="22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91CF397-EB7C-4809-AC2F-B6B320176471}"/>
              </a:ext>
            </a:extLst>
          </p:cNvPr>
          <p:cNvSpPr/>
          <p:nvPr/>
        </p:nvSpPr>
        <p:spPr>
          <a:xfrm>
            <a:off x="8721288" y="3351630"/>
            <a:ext cx="14829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احراز هویت</a:t>
            </a:r>
            <a:r>
              <a:rPr lang="fa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 کلاینت ها</a:t>
            </a:r>
            <a:endParaRPr lang="en-US" sz="22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D35F23-00E9-4615-907E-E5A34A471B47}"/>
              </a:ext>
            </a:extLst>
          </p:cNvPr>
          <p:cNvSpPr/>
          <p:nvPr/>
        </p:nvSpPr>
        <p:spPr>
          <a:xfrm>
            <a:off x="8721288" y="4466433"/>
            <a:ext cx="14829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عیب یابی</a:t>
            </a:r>
            <a:endParaRPr lang="en-US" sz="2200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2E876E2-1D31-4177-BF0D-ECEA2631C83D}"/>
              </a:ext>
            </a:extLst>
          </p:cNvPr>
          <p:cNvSpPr/>
          <p:nvPr/>
        </p:nvSpPr>
        <p:spPr>
          <a:xfrm>
            <a:off x="8670497" y="5547755"/>
            <a:ext cx="15983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ثبت </a:t>
            </a:r>
            <a:r>
              <a:rPr lang="fa-IR" sz="2200" dirty="0" err="1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تیکت</a:t>
            </a:r>
            <a:endParaRPr lang="en-US" sz="22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2/36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46518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121" y="189280"/>
            <a:ext cx="10212198" cy="541472"/>
          </a:xfrm>
        </p:spPr>
        <p:txBody>
          <a:bodyPr>
            <a:normAutofit/>
          </a:bodyPr>
          <a:lstStyle/>
          <a:p>
            <a:pPr algn="r"/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2: اتصال به دستگاه </a:t>
            </a:r>
            <a:r>
              <a:rPr lang="fa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از طریق کامندلاین </a:t>
            </a:r>
            <a:endParaRPr lang="fa-IR" sz="2500" dirty="0">
              <a:gradFill flip="none" rotWithShape="1">
                <a:gsLst>
                  <a:gs pos="0">
                    <a:srgbClr val="20BEC6">
                      <a:shade val="30000"/>
                      <a:satMod val="115000"/>
                    </a:srgbClr>
                  </a:gs>
                  <a:gs pos="50000">
                    <a:srgbClr val="20BEC6">
                      <a:shade val="67500"/>
                      <a:satMod val="115000"/>
                    </a:srgbClr>
                  </a:gs>
                  <a:gs pos="100000">
                    <a:srgbClr val="20BEC6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cs typeface="B Yekan" panose="00000400000000000000" pitchFamily="2" charset="-78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03CBD07F-76FF-4406-BF37-501968726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" y="1117661"/>
            <a:ext cx="11980505" cy="5373352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789394" y="887198"/>
            <a:ext cx="7821137" cy="3544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1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امکان اتصال از طریق پروتکل های </a:t>
            </a:r>
            <a:r>
              <a:rPr lang="en-US" b="1" dirty="0">
                <a:solidFill>
                  <a:srgbClr val="199197"/>
                </a:solidFill>
                <a:cs typeface="B Nazanin" panose="00000400000000000000" pitchFamily="2" charset="-78"/>
              </a:rPr>
              <a:t>SSH</a:t>
            </a:r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 و </a:t>
            </a:r>
            <a:r>
              <a:rPr lang="en-US" b="1" dirty="0">
                <a:solidFill>
                  <a:srgbClr val="199197"/>
                </a:solidFill>
                <a:cs typeface="B Nazanin" panose="00000400000000000000" pitchFamily="2" charset="-78"/>
              </a:rPr>
              <a:t>Telnet </a:t>
            </a:r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 از طریق وب بدون دسترسی مستقیم به دستگاه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H="1">
            <a:off x="1584121" y="1257591"/>
            <a:ext cx="681089" cy="790665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lowchart: Connector 56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1539352" y="2019464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20/36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08039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AF15F4DD-3E47-4E4D-8FD5-C101CB9AC18E}"/>
              </a:ext>
            </a:extLst>
          </p:cNvPr>
          <p:cNvSpPr/>
          <p:nvPr/>
        </p:nvSpPr>
        <p:spPr>
          <a:xfrm rot="16200000">
            <a:off x="553464" y="1024541"/>
            <a:ext cx="1200328" cy="138706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8F1FC4E-03C8-4599-854A-0955204EC878}"/>
              </a:ext>
            </a:extLst>
          </p:cNvPr>
          <p:cNvCxnSpPr>
            <a:cxnSpLocks/>
          </p:cNvCxnSpPr>
          <p:nvPr/>
        </p:nvCxnSpPr>
        <p:spPr>
          <a:xfrm>
            <a:off x="4664941" y="3096669"/>
            <a:ext cx="431344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B43FBD9-79DB-43BF-918B-018EFDB41E6D}"/>
              </a:ext>
            </a:extLst>
          </p:cNvPr>
          <p:cNvCxnSpPr>
            <a:cxnSpLocks/>
            <a:stCxn id="60" idx="2"/>
            <a:endCxn id="49" idx="3"/>
          </p:cNvCxnSpPr>
          <p:nvPr/>
        </p:nvCxnSpPr>
        <p:spPr>
          <a:xfrm flipH="1">
            <a:off x="6779016" y="1942954"/>
            <a:ext cx="49965" cy="2359353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155AF78-14EE-41DD-80DA-3319ED28D1A4}"/>
              </a:ext>
            </a:extLst>
          </p:cNvPr>
          <p:cNvCxnSpPr>
            <a:cxnSpLocks/>
          </p:cNvCxnSpPr>
          <p:nvPr/>
        </p:nvCxnSpPr>
        <p:spPr>
          <a:xfrm flipH="1" flipV="1">
            <a:off x="8116692" y="3623293"/>
            <a:ext cx="861690" cy="69172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2916" y="312742"/>
            <a:ext cx="10212198" cy="489296"/>
          </a:xfrm>
        </p:spPr>
        <p:txBody>
          <a:bodyPr>
            <a:noAutofit/>
          </a:bodyPr>
          <a:lstStyle/>
          <a:p>
            <a:pPr algn="r" rtl="1">
              <a:lnSpc>
                <a:spcPct val="100000"/>
              </a:lnSpc>
            </a:pPr>
            <a:r>
              <a:rPr lang="fa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نیازمندی های نوتیفیکیشن های هوشمند</a:t>
            </a:r>
            <a:endParaRPr lang="fa-IR" sz="1800" dirty="0">
              <a:gradFill flip="none" rotWithShape="1">
                <a:gsLst>
                  <a:gs pos="0">
                    <a:srgbClr val="20BEC6">
                      <a:shade val="30000"/>
                      <a:satMod val="115000"/>
                    </a:srgbClr>
                  </a:gs>
                  <a:gs pos="50000">
                    <a:srgbClr val="20BEC6">
                      <a:shade val="67500"/>
                      <a:satMod val="115000"/>
                    </a:srgbClr>
                  </a:gs>
                  <a:gs pos="100000">
                    <a:srgbClr val="20BEC6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cs typeface="B Yekan" panose="00000400000000000000" pitchFamily="2" charset="-78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A8F7A852-C821-4A3C-9D68-9FE42E3FC5C5}"/>
              </a:ext>
            </a:extLst>
          </p:cNvPr>
          <p:cNvSpPr/>
          <p:nvPr/>
        </p:nvSpPr>
        <p:spPr>
          <a:xfrm rot="16200000">
            <a:off x="6421206" y="-362173"/>
            <a:ext cx="836272" cy="38068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A11956C-B321-42AE-AD00-BE5C26F968E5}"/>
              </a:ext>
            </a:extLst>
          </p:cNvPr>
          <p:cNvSpPr/>
          <p:nvPr/>
        </p:nvSpPr>
        <p:spPr>
          <a:xfrm rot="16200000">
            <a:off x="3075000" y="2044786"/>
            <a:ext cx="861772" cy="23181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49BCCDA-0761-428B-ADA7-5AA28204EF99}"/>
              </a:ext>
            </a:extLst>
          </p:cNvPr>
          <p:cNvSpPr/>
          <p:nvPr/>
        </p:nvSpPr>
        <p:spPr>
          <a:xfrm rot="16200000">
            <a:off x="6312721" y="1193222"/>
            <a:ext cx="1053243" cy="380689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7653ABD-B9A0-40D3-B65F-A79A98164050}"/>
              </a:ext>
            </a:extLst>
          </p:cNvPr>
          <p:cNvSpPr/>
          <p:nvPr/>
        </p:nvSpPr>
        <p:spPr>
          <a:xfrm rot="16200000">
            <a:off x="9802964" y="1937614"/>
            <a:ext cx="647417" cy="23181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0FD933-DBED-44C2-83A3-388543973C81}"/>
              </a:ext>
            </a:extLst>
          </p:cNvPr>
          <p:cNvSpPr/>
          <p:nvPr/>
        </p:nvSpPr>
        <p:spPr>
          <a:xfrm rot="16200000">
            <a:off x="3044469" y="3604668"/>
            <a:ext cx="922836" cy="23181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3AF7C77-46E1-4144-8992-C1C54E28C512}"/>
              </a:ext>
            </a:extLst>
          </p:cNvPr>
          <p:cNvSpPr/>
          <p:nvPr/>
        </p:nvSpPr>
        <p:spPr>
          <a:xfrm rot="16200000">
            <a:off x="6455307" y="2782896"/>
            <a:ext cx="647417" cy="3686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A44822-CC6C-477E-B057-28A49F6A49B6}"/>
              </a:ext>
            </a:extLst>
          </p:cNvPr>
          <p:cNvSpPr/>
          <p:nvPr/>
        </p:nvSpPr>
        <p:spPr>
          <a:xfrm rot="16200000">
            <a:off x="9672240" y="3611652"/>
            <a:ext cx="908865" cy="23181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D86563F-2706-49C0-8253-BE34D5C5FD32}"/>
              </a:ext>
            </a:extLst>
          </p:cNvPr>
          <p:cNvCxnSpPr>
            <a:cxnSpLocks/>
          </p:cNvCxnSpPr>
          <p:nvPr/>
        </p:nvCxnSpPr>
        <p:spPr>
          <a:xfrm flipV="1">
            <a:off x="4664941" y="3623293"/>
            <a:ext cx="876331" cy="67901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500B26A4-9C9B-4938-85E5-F797DC1F539B}"/>
              </a:ext>
            </a:extLst>
          </p:cNvPr>
          <p:cNvSpPr/>
          <p:nvPr/>
        </p:nvSpPr>
        <p:spPr>
          <a:xfrm>
            <a:off x="2615536" y="2786752"/>
            <a:ext cx="18332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تغییر در افت سیگنال لینک ها</a:t>
            </a:r>
            <a:endParaRPr lang="en-US" sz="22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12F1CC8-B178-41DE-B615-46842903F817}"/>
              </a:ext>
            </a:extLst>
          </p:cNvPr>
          <p:cNvSpPr/>
          <p:nvPr/>
        </p:nvSpPr>
        <p:spPr>
          <a:xfrm>
            <a:off x="2571993" y="4361393"/>
            <a:ext cx="17810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خطاهای پشتیبان گیری</a:t>
            </a:r>
            <a:endParaRPr lang="en-US" sz="22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8F7D4D2-8706-40B0-BA44-E3D64DAA92C1}"/>
              </a:ext>
            </a:extLst>
          </p:cNvPr>
          <p:cNvSpPr/>
          <p:nvPr/>
        </p:nvSpPr>
        <p:spPr>
          <a:xfrm>
            <a:off x="5035828" y="1173513"/>
            <a:ext cx="35863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گذر از حد استفاده مجاز از منابع</a:t>
            </a:r>
          </a:p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سخت تجهیزات</a:t>
            </a:r>
            <a:endParaRPr lang="en-US" sz="2200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777468F-2302-4CA8-89FC-BA54FD186CF0}"/>
              </a:ext>
            </a:extLst>
          </p:cNvPr>
          <p:cNvSpPr/>
          <p:nvPr/>
        </p:nvSpPr>
        <p:spPr>
          <a:xfrm>
            <a:off x="5551127" y="4403911"/>
            <a:ext cx="25655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وضعیت </a:t>
            </a:r>
            <a:r>
              <a:rPr lang="en-US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Up </a:t>
            </a:r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 و </a:t>
            </a:r>
            <a:r>
              <a:rPr lang="en-US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 Down</a:t>
            </a:r>
            <a:endParaRPr lang="en-US" sz="22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D35F23-00E9-4615-907E-E5A34A471B47}"/>
              </a:ext>
            </a:extLst>
          </p:cNvPr>
          <p:cNvSpPr/>
          <p:nvPr/>
        </p:nvSpPr>
        <p:spPr>
          <a:xfrm>
            <a:off x="9047433" y="2912001"/>
            <a:ext cx="21040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ولتاژ تجهیزات</a:t>
            </a:r>
            <a:endParaRPr lang="en-US" sz="2200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2E876E2-1D31-4177-BF0D-ECEA2631C83D}"/>
              </a:ext>
            </a:extLst>
          </p:cNvPr>
          <p:cNvSpPr/>
          <p:nvPr/>
        </p:nvSpPr>
        <p:spPr>
          <a:xfrm>
            <a:off x="9047433" y="4380191"/>
            <a:ext cx="21751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ثبت تیکت بر روی نوتیف ها</a:t>
            </a:r>
            <a:endParaRPr lang="en-US" sz="22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C065333-209B-4FE9-AB90-4986D9A23406}"/>
              </a:ext>
            </a:extLst>
          </p:cNvPr>
          <p:cNvSpPr/>
          <p:nvPr/>
        </p:nvSpPr>
        <p:spPr>
          <a:xfrm>
            <a:off x="5035415" y="2665784"/>
            <a:ext cx="35730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000" dirty="0">
                <a:solidFill>
                  <a:schemeClr val="bg1"/>
                </a:solidFill>
                <a:cs typeface="B Yekan" panose="00000400000000000000" pitchFamily="2" charset="-78"/>
              </a:rPr>
              <a:t>نیاز به تولید </a:t>
            </a:r>
          </a:p>
          <a:p>
            <a:pPr algn="ctr"/>
            <a:r>
              <a:rPr lang="fa-IR" sz="3000" dirty="0">
                <a:solidFill>
                  <a:schemeClr val="bg1"/>
                </a:solidFill>
                <a:cs typeface="B Yekan" panose="00000400000000000000" pitchFamily="2" charset="-78"/>
              </a:rPr>
              <a:t>نوتیف های هوشمند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C84E9CC-30D2-425B-9F67-4C876EAC7231}"/>
              </a:ext>
            </a:extLst>
          </p:cNvPr>
          <p:cNvSpPr/>
          <p:nvPr/>
        </p:nvSpPr>
        <p:spPr>
          <a:xfrm>
            <a:off x="606703" y="1144778"/>
            <a:ext cx="10882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dirty="0">
                <a:solidFill>
                  <a:schemeClr val="bg1">
                    <a:lumMod val="50000"/>
                  </a:schemeClr>
                </a:solidFill>
                <a:cs typeface="B Yekan" panose="00000400000000000000" pitchFamily="2" charset="-78"/>
              </a:rPr>
              <a:t>سطح خطاها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cs typeface="B Yekan" panose="00000400000000000000" pitchFamily="2" charset="-78"/>
              </a:rPr>
              <a:t>Attention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cs typeface="B Yekan" panose="00000400000000000000" pitchFamily="2" charset="-78"/>
              </a:rPr>
              <a:t>Warning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cs typeface="B Yekan" panose="00000400000000000000" pitchFamily="2" charset="-78"/>
              </a:rPr>
              <a:t>Critical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21/36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14950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121" y="189280"/>
            <a:ext cx="10212198" cy="541472"/>
          </a:xfrm>
        </p:spPr>
        <p:txBody>
          <a:bodyPr>
            <a:normAutofit/>
          </a:bodyPr>
          <a:lstStyle/>
          <a:p>
            <a:pPr algn="r"/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 </a:t>
            </a:r>
            <a:r>
              <a:rPr lang="fa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ثبت نوتیفیکیشن </a:t>
            </a:r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از شرایط نامطلوب دستگاه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03CBD07F-76FF-4406-BF37-501968726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53" y="615822"/>
            <a:ext cx="7992458" cy="6148492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0046019" y="1905461"/>
            <a:ext cx="1899743" cy="6624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گزارش خطا های دستگاه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423511" y="1571230"/>
            <a:ext cx="1433318" cy="7696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حساسیت خطا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54" idx="1"/>
          </p:cNvCxnSpPr>
          <p:nvPr/>
        </p:nvCxnSpPr>
        <p:spPr>
          <a:xfrm flipH="1" flipV="1">
            <a:off x="8852361" y="3080611"/>
            <a:ext cx="1193657" cy="1442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423510" y="3030685"/>
            <a:ext cx="1549683" cy="4151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نوع خطا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423510" y="3915826"/>
            <a:ext cx="1563079" cy="3348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تعداد رخداد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0000747" y="939409"/>
            <a:ext cx="1937605" cy="7573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ارائه توضیحات کاربران بر روی دستگاه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endCxn id="44" idx="3"/>
          </p:cNvCxnSpPr>
          <p:nvPr/>
        </p:nvCxnSpPr>
        <p:spPr>
          <a:xfrm flipH="1">
            <a:off x="2973193" y="2470697"/>
            <a:ext cx="3428990" cy="767565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45" idx="3"/>
          </p:cNvCxnSpPr>
          <p:nvPr/>
        </p:nvCxnSpPr>
        <p:spPr>
          <a:xfrm flipV="1">
            <a:off x="2986589" y="2417336"/>
            <a:ext cx="4101497" cy="166593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V="1">
            <a:off x="8425543" y="2340911"/>
            <a:ext cx="1620475" cy="1858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endCxn id="41" idx="3"/>
          </p:cNvCxnSpPr>
          <p:nvPr/>
        </p:nvCxnSpPr>
        <p:spPr>
          <a:xfrm flipH="1" flipV="1">
            <a:off x="2856829" y="1956071"/>
            <a:ext cx="988774" cy="449606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3820979" y="2354024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6332793" y="2451595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0046018" y="2912502"/>
            <a:ext cx="1899743" cy="365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پاسخ به تیکت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V="1">
            <a:off x="7800392" y="1259351"/>
            <a:ext cx="2200355" cy="112180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lowchart: Connector 57">
            <a:extLst>
              <a:ext uri="{FF2B5EF4-FFF2-40B4-BE49-F238E27FC236}">
                <a16:creationId xmlns:a16="http://schemas.microsoft.com/office/drawing/2014/main" id="{F0FBF1F1-8FEE-49D7-BF14-8493FFA4FF41}"/>
              </a:ext>
            </a:extLst>
          </p:cNvPr>
          <p:cNvSpPr/>
          <p:nvPr/>
        </p:nvSpPr>
        <p:spPr>
          <a:xfrm>
            <a:off x="7763484" y="2333403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owchart: Connector 58">
            <a:extLst>
              <a:ext uri="{FF2B5EF4-FFF2-40B4-BE49-F238E27FC236}">
                <a16:creationId xmlns:a16="http://schemas.microsoft.com/office/drawing/2014/main" id="{D3A731E6-283F-4037-8F79-B2F7AE387ADB}"/>
              </a:ext>
            </a:extLst>
          </p:cNvPr>
          <p:cNvSpPr/>
          <p:nvPr/>
        </p:nvSpPr>
        <p:spPr>
          <a:xfrm>
            <a:off x="8354423" y="2485803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Connector 59">
            <a:extLst>
              <a:ext uri="{FF2B5EF4-FFF2-40B4-BE49-F238E27FC236}">
                <a16:creationId xmlns:a16="http://schemas.microsoft.com/office/drawing/2014/main" id="{F4C2C5C1-8397-47DC-93BC-D77BE8586698}"/>
              </a:ext>
            </a:extLst>
          </p:cNvPr>
          <p:cNvSpPr/>
          <p:nvPr/>
        </p:nvSpPr>
        <p:spPr>
          <a:xfrm>
            <a:off x="8796072" y="3039420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lowchart: Connector 60">
            <a:extLst>
              <a:ext uri="{FF2B5EF4-FFF2-40B4-BE49-F238E27FC236}">
                <a16:creationId xmlns:a16="http://schemas.microsoft.com/office/drawing/2014/main" id="{4249F1FF-C183-4345-B4D2-CA1CABEB7970}"/>
              </a:ext>
            </a:extLst>
          </p:cNvPr>
          <p:cNvSpPr/>
          <p:nvPr/>
        </p:nvSpPr>
        <p:spPr>
          <a:xfrm>
            <a:off x="7057469" y="2364503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22/36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63180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8F1FC4E-03C8-4599-854A-0955204EC878}"/>
              </a:ext>
            </a:extLst>
          </p:cNvPr>
          <p:cNvCxnSpPr>
            <a:cxnSpLocks/>
            <a:stCxn id="46" idx="2"/>
          </p:cNvCxnSpPr>
          <p:nvPr/>
        </p:nvCxnSpPr>
        <p:spPr>
          <a:xfrm flipV="1">
            <a:off x="7556853" y="3596952"/>
            <a:ext cx="861690" cy="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B43FBD9-79DB-43BF-918B-018EFDB41E6D}"/>
              </a:ext>
            </a:extLst>
          </p:cNvPr>
          <p:cNvCxnSpPr>
            <a:cxnSpLocks/>
            <a:stCxn id="43" idx="1"/>
            <a:endCxn id="49" idx="3"/>
          </p:cNvCxnSpPr>
          <p:nvPr/>
        </p:nvCxnSpPr>
        <p:spPr>
          <a:xfrm>
            <a:off x="6307558" y="2270836"/>
            <a:ext cx="0" cy="2531753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155AF78-14EE-41DD-80DA-3319ED28D1A4}"/>
              </a:ext>
            </a:extLst>
          </p:cNvPr>
          <p:cNvCxnSpPr>
            <a:cxnSpLocks/>
          </p:cNvCxnSpPr>
          <p:nvPr/>
        </p:nvCxnSpPr>
        <p:spPr>
          <a:xfrm flipH="1" flipV="1">
            <a:off x="7556853" y="4123577"/>
            <a:ext cx="861690" cy="69172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8693" y="397975"/>
            <a:ext cx="5004492" cy="400237"/>
          </a:xfrm>
        </p:spPr>
        <p:txBody>
          <a:bodyPr>
            <a:noAutofit/>
          </a:bodyPr>
          <a:lstStyle/>
          <a:p>
            <a:pPr algn="r" rtl="1">
              <a:lnSpc>
                <a:spcPct val="100000"/>
              </a:lnSpc>
            </a:pPr>
            <a:r>
              <a:rPr lang="fa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نیازمندی های مدیران و کارشناسان </a:t>
            </a:r>
            <a:endParaRPr lang="fa-IR" sz="1800" dirty="0">
              <a:gradFill flip="none" rotWithShape="1">
                <a:gsLst>
                  <a:gs pos="0">
                    <a:srgbClr val="20BEC6">
                      <a:shade val="30000"/>
                      <a:satMod val="115000"/>
                    </a:srgbClr>
                  </a:gs>
                  <a:gs pos="50000">
                    <a:srgbClr val="20BEC6">
                      <a:shade val="67500"/>
                      <a:satMod val="115000"/>
                    </a:srgbClr>
                  </a:gs>
                  <a:gs pos="100000">
                    <a:srgbClr val="20BEC6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cs typeface="B Yekan" panose="00000400000000000000" pitchFamily="2" charset="-78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A8F7A852-C821-4A3C-9D68-9FE42E3FC5C5}"/>
              </a:ext>
            </a:extLst>
          </p:cNvPr>
          <p:cNvSpPr/>
          <p:nvPr/>
        </p:nvSpPr>
        <p:spPr>
          <a:xfrm rot="16200000">
            <a:off x="5798460" y="128946"/>
            <a:ext cx="1018195" cy="32655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A11956C-B321-42AE-AD00-BE5C26F968E5}"/>
              </a:ext>
            </a:extLst>
          </p:cNvPr>
          <p:cNvSpPr/>
          <p:nvPr/>
        </p:nvSpPr>
        <p:spPr>
          <a:xfrm rot="16200000">
            <a:off x="2222213" y="2240684"/>
            <a:ext cx="1053245" cy="27125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49BCCDA-0761-428B-ADA7-5AA28204EF99}"/>
              </a:ext>
            </a:extLst>
          </p:cNvPr>
          <p:cNvSpPr/>
          <p:nvPr/>
        </p:nvSpPr>
        <p:spPr>
          <a:xfrm rot="16200000">
            <a:off x="5742521" y="2309245"/>
            <a:ext cx="1053243" cy="25754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7653ABD-B9A0-40D3-B65F-A79A98164050}"/>
              </a:ext>
            </a:extLst>
          </p:cNvPr>
          <p:cNvSpPr/>
          <p:nvPr/>
        </p:nvSpPr>
        <p:spPr>
          <a:xfrm rot="16200000">
            <a:off x="9073292" y="2404813"/>
            <a:ext cx="987084" cy="23181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0FD933-DBED-44C2-83A3-388543973C81}"/>
              </a:ext>
            </a:extLst>
          </p:cNvPr>
          <p:cNvSpPr/>
          <p:nvPr/>
        </p:nvSpPr>
        <p:spPr>
          <a:xfrm rot="16200000">
            <a:off x="2229365" y="3927905"/>
            <a:ext cx="1001054" cy="27504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3AF7C77-46E1-4144-8992-C1C54E28C512}"/>
              </a:ext>
            </a:extLst>
          </p:cNvPr>
          <p:cNvSpPr/>
          <p:nvPr/>
        </p:nvSpPr>
        <p:spPr>
          <a:xfrm rot="16200000">
            <a:off x="5807031" y="3670323"/>
            <a:ext cx="1001053" cy="32655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A44822-CC6C-477E-B057-28A49F6A49B6}"/>
              </a:ext>
            </a:extLst>
          </p:cNvPr>
          <p:cNvSpPr/>
          <p:nvPr/>
        </p:nvSpPr>
        <p:spPr>
          <a:xfrm rot="16200000">
            <a:off x="9073292" y="4151045"/>
            <a:ext cx="987083" cy="23181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D86563F-2706-49C0-8253-BE34D5C5FD32}"/>
              </a:ext>
            </a:extLst>
          </p:cNvPr>
          <p:cNvCxnSpPr>
            <a:cxnSpLocks/>
          </p:cNvCxnSpPr>
          <p:nvPr/>
        </p:nvCxnSpPr>
        <p:spPr>
          <a:xfrm flipV="1">
            <a:off x="4105102" y="4123577"/>
            <a:ext cx="876331" cy="67901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500B26A4-9C9B-4938-85E5-F797DC1F539B}"/>
              </a:ext>
            </a:extLst>
          </p:cNvPr>
          <p:cNvSpPr/>
          <p:nvPr/>
        </p:nvSpPr>
        <p:spPr>
          <a:xfrm>
            <a:off x="1259234" y="3232682"/>
            <a:ext cx="29209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امکان تولید نوتیف های هوشمند و راهبردی</a:t>
            </a:r>
            <a:endParaRPr lang="en-US" sz="22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12F1CC8-B178-41DE-B615-46842903F817}"/>
              </a:ext>
            </a:extLst>
          </p:cNvPr>
          <p:cNvSpPr/>
          <p:nvPr/>
        </p:nvSpPr>
        <p:spPr>
          <a:xfrm>
            <a:off x="1250300" y="4815298"/>
            <a:ext cx="27504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امکان نمایش شرایط کارکرد جوی تجهیزات</a:t>
            </a:r>
            <a:endParaRPr lang="en-US" sz="22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8F7D4D2-8706-40B0-BA44-E3D64DAA92C1}"/>
              </a:ext>
            </a:extLst>
          </p:cNvPr>
          <p:cNvSpPr/>
          <p:nvPr/>
        </p:nvSpPr>
        <p:spPr>
          <a:xfrm>
            <a:off x="4609448" y="1377904"/>
            <a:ext cx="33614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تعریف کاربران با تعیین سطح دسترسی به شبکه و دستگاه ها</a:t>
            </a:r>
            <a:endParaRPr lang="en-US" sz="2200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777468F-2302-4CA8-89FC-BA54FD186CF0}"/>
              </a:ext>
            </a:extLst>
          </p:cNvPr>
          <p:cNvSpPr/>
          <p:nvPr/>
        </p:nvSpPr>
        <p:spPr>
          <a:xfrm>
            <a:off x="4840062" y="4900508"/>
            <a:ext cx="28743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امکان ردگیری </a:t>
            </a:r>
            <a:r>
              <a:rPr lang="en-US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Audit Log </a:t>
            </a:r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 کاربران بر روی تجهیزات</a:t>
            </a:r>
            <a:endParaRPr lang="en-US" sz="22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D35F23-00E9-4615-907E-E5A34A471B47}"/>
              </a:ext>
            </a:extLst>
          </p:cNvPr>
          <p:cNvSpPr/>
          <p:nvPr/>
        </p:nvSpPr>
        <p:spPr>
          <a:xfrm>
            <a:off x="8473368" y="3212661"/>
            <a:ext cx="21040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نمایش گراف کامل شبکه</a:t>
            </a:r>
            <a:endParaRPr lang="en-US" sz="2200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2E876E2-1D31-4177-BF0D-ECEA2631C83D}"/>
              </a:ext>
            </a:extLst>
          </p:cNvPr>
          <p:cNvSpPr/>
          <p:nvPr/>
        </p:nvSpPr>
        <p:spPr>
          <a:xfrm>
            <a:off x="8402270" y="4819126"/>
            <a:ext cx="23181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نمایش کامل توپولوژی شبکه</a:t>
            </a:r>
            <a:endParaRPr lang="en-US" sz="2200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5FB976C-7D7F-4CEB-9F83-1BBAFDFD85EB}"/>
              </a:ext>
            </a:extLst>
          </p:cNvPr>
          <p:cNvCxnSpPr>
            <a:cxnSpLocks/>
          </p:cNvCxnSpPr>
          <p:nvPr/>
        </p:nvCxnSpPr>
        <p:spPr>
          <a:xfrm flipV="1">
            <a:off x="4117367" y="3596952"/>
            <a:ext cx="861690" cy="1909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itle 1">
            <a:extLst>
              <a:ext uri="{FF2B5EF4-FFF2-40B4-BE49-F238E27FC236}">
                <a16:creationId xmlns:a16="http://schemas.microsoft.com/office/drawing/2014/main" id="{83660D26-99AD-48A9-A49C-995AE7501990}"/>
              </a:ext>
            </a:extLst>
          </p:cNvPr>
          <p:cNvSpPr txBox="1">
            <a:spLocks/>
          </p:cNvSpPr>
          <p:nvPr/>
        </p:nvSpPr>
        <p:spPr>
          <a:xfrm>
            <a:off x="5088511" y="2504635"/>
            <a:ext cx="2120441" cy="14160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>
              <a:lnSpc>
                <a:spcPct val="100000"/>
              </a:lnSpc>
            </a:pPr>
            <a:r>
              <a:rPr lang="fa" sz="3500" dirty="0">
                <a:solidFill>
                  <a:schemeClr val="bg1"/>
                </a:solidFill>
                <a:cs typeface="B Yekan" panose="00000400000000000000" pitchFamily="2" charset="-78"/>
              </a:rPr>
              <a:t>نیازمندی ها</a:t>
            </a:r>
            <a:endParaRPr lang="fa-IR" sz="35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23/36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5619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121" y="189280"/>
            <a:ext cx="10212198" cy="541472"/>
          </a:xfrm>
        </p:spPr>
        <p:txBody>
          <a:bodyPr>
            <a:normAutofit/>
          </a:bodyPr>
          <a:lstStyle/>
          <a:p>
            <a:pPr algn="r"/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مدیریت بروز رسانی ساده تجهیزات 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03CBD07F-76FF-4406-BF37-501968726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836" y="2140181"/>
            <a:ext cx="12907848" cy="3703725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718457" y="1572691"/>
            <a:ext cx="4552091" cy="4029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امکان اپلود میان افزار ها بر اساس نوع و مدل دستگاه 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6613320" y="1571633"/>
            <a:ext cx="2980824" cy="421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امکان دانلود و حذف فایل ها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H="1" flipV="1">
            <a:off x="8178839" y="1992717"/>
            <a:ext cx="3230285" cy="168776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51" idx="0"/>
          </p:cNvCxnSpPr>
          <p:nvPr/>
        </p:nvCxnSpPr>
        <p:spPr>
          <a:xfrm flipH="1" flipV="1">
            <a:off x="2808514" y="1994023"/>
            <a:ext cx="1607282" cy="121707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4371027" y="3211097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11409660" y="3680485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24/36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4778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121" y="189280"/>
            <a:ext cx="10212198" cy="541472"/>
          </a:xfrm>
        </p:spPr>
        <p:txBody>
          <a:bodyPr>
            <a:normAutofit/>
          </a:bodyPr>
          <a:lstStyle/>
          <a:p>
            <a:pPr algn="r"/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مدیریت بروز رسانی ساده تجهیزات 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03CBD07F-76FF-4406-BF37-501968726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01" y="2155714"/>
            <a:ext cx="8855051" cy="4164903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718457" y="1572691"/>
            <a:ext cx="4552091" cy="4029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امکان بروز رسانی گروهی 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6613320" y="1571633"/>
            <a:ext cx="2980824" cy="421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بروز رسانی در ساعات تعیین شده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V="1">
            <a:off x="7924800" y="1992717"/>
            <a:ext cx="254040" cy="1118783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51" idx="0"/>
          </p:cNvCxnSpPr>
          <p:nvPr/>
        </p:nvCxnSpPr>
        <p:spPr>
          <a:xfrm flipH="1" flipV="1">
            <a:off x="2808514" y="1994023"/>
            <a:ext cx="1607282" cy="121707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4371027" y="3211097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7851410" y="3111500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289569" y="3876182"/>
            <a:ext cx="1831331" cy="5561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انجام فیلتر های مورد نظر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H="1" flipV="1">
            <a:off x="2113732" y="4122059"/>
            <a:ext cx="527868" cy="11610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2552062" y="4193396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25/36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99868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121" y="189280"/>
            <a:ext cx="10212198" cy="541472"/>
          </a:xfrm>
        </p:spPr>
        <p:txBody>
          <a:bodyPr>
            <a:normAutofit/>
          </a:bodyPr>
          <a:lstStyle/>
          <a:p>
            <a:pPr algn="r"/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 مدیریت کاربران و تعیین سطوح دسترسی 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03CBD07F-76FF-4406-BF37-501968726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01" y="1536170"/>
            <a:ext cx="11430005" cy="461692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4475409" y="1197274"/>
            <a:ext cx="2667313" cy="421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مشاهده وضعیت کاربران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V="1">
            <a:off x="823504" y="1574941"/>
            <a:ext cx="491098" cy="56892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0906533" y="2319181"/>
            <a:ext cx="1217497" cy="11323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زمانبندی در اتصال کاربران و مدیران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H="1">
            <a:off x="4714416" y="1618358"/>
            <a:ext cx="1094649" cy="211065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0906533" y="3729008"/>
            <a:ext cx="1192442" cy="16800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امکان تعریف و محدودیت اتصال کارشناسان و مدیران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4669647" y="3671785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509643" y="1153857"/>
            <a:ext cx="1300495" cy="421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ایجاد کاربر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818496" y="6043662"/>
            <a:ext cx="4702101" cy="421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" b="1" dirty="0">
                <a:solidFill>
                  <a:srgbClr val="199197"/>
                </a:solidFill>
                <a:cs typeface="B Nazanin" panose="00000400000000000000" pitchFamily="2" charset="-78"/>
              </a:rPr>
              <a:t>گزارش از تمام تغییرات ایجاد شده کاربران در تجهیزات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BB3772AC-61DC-4D73-BDA7-8A4E548FA8D1}"/>
              </a:ext>
            </a:extLst>
          </p:cNvPr>
          <p:cNvSpPr/>
          <p:nvPr/>
        </p:nvSpPr>
        <p:spPr>
          <a:xfrm>
            <a:off x="778735" y="2099100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26/36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73013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121" y="189280"/>
            <a:ext cx="10212198" cy="541472"/>
          </a:xfrm>
        </p:spPr>
        <p:txBody>
          <a:bodyPr>
            <a:normAutofit/>
          </a:bodyPr>
          <a:lstStyle/>
          <a:p>
            <a:pPr algn="r"/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 ایجاد پروفایل های دسترسی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03CBD07F-76FF-4406-BF37-501968726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694" y="1035409"/>
            <a:ext cx="12818311" cy="494000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808748" y="5823880"/>
            <a:ext cx="4084523" cy="4029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امکان انتخاب دسترسی های متفاوت به پروفایل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6737983" y="882582"/>
            <a:ext cx="3515724" cy="421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ایجاد پروفایل با سطوح دسترسی گوناگون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V="1">
            <a:off x="6811347" y="1303666"/>
            <a:ext cx="1782147" cy="106631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41" idx="0"/>
            <a:endCxn id="51" idx="2"/>
          </p:cNvCxnSpPr>
          <p:nvPr/>
        </p:nvCxnSpPr>
        <p:spPr>
          <a:xfrm flipV="1">
            <a:off x="2851010" y="4207616"/>
            <a:ext cx="2684847" cy="161626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5535857" y="4162847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6766578" y="2325207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27/36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7344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121" y="189280"/>
            <a:ext cx="10212198" cy="541472"/>
          </a:xfrm>
        </p:spPr>
        <p:txBody>
          <a:bodyPr>
            <a:normAutofit/>
          </a:bodyPr>
          <a:lstStyle/>
          <a:p>
            <a:pPr algn="r"/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 اعمال پروفایل ایجاد شده به کاربران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03CBD07F-76FF-4406-BF37-501968726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18" y="1561737"/>
            <a:ext cx="12813501" cy="4121955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5618872" y="5368134"/>
            <a:ext cx="3548356" cy="4029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دسترسی در بازه های زمانی مشخص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6613320" y="1366724"/>
            <a:ext cx="3715668" cy="421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امکان اتصال یا عدم اتصال کاربران به منابع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56" idx="7"/>
            <a:endCxn id="44" idx="2"/>
          </p:cNvCxnSpPr>
          <p:nvPr/>
        </p:nvCxnSpPr>
        <p:spPr>
          <a:xfrm flipV="1">
            <a:off x="6992320" y="1787808"/>
            <a:ext cx="1478834" cy="144362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41" idx="0"/>
          </p:cNvCxnSpPr>
          <p:nvPr/>
        </p:nvCxnSpPr>
        <p:spPr>
          <a:xfrm flipV="1">
            <a:off x="7393050" y="4391894"/>
            <a:ext cx="1509792" cy="9762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8854724" y="4353844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6915895" y="3218323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860369" y="1356828"/>
            <a:ext cx="3944896" cy="4029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اعمال پروفایل های متفاوت به کاربران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72" idx="2"/>
          </p:cNvCxnSpPr>
          <p:nvPr/>
        </p:nvCxnSpPr>
        <p:spPr>
          <a:xfrm>
            <a:off x="2832817" y="1759757"/>
            <a:ext cx="286276" cy="167210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42A34AC6-716A-4BB6-B140-88F937A8CB54}"/>
              </a:ext>
            </a:extLst>
          </p:cNvPr>
          <p:cNvSpPr/>
          <p:nvPr/>
        </p:nvSpPr>
        <p:spPr>
          <a:xfrm>
            <a:off x="3074324" y="3384231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28/36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3599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121" y="189280"/>
            <a:ext cx="10212198" cy="541472"/>
          </a:xfrm>
        </p:spPr>
        <p:txBody>
          <a:bodyPr>
            <a:normAutofit/>
          </a:bodyPr>
          <a:lstStyle/>
          <a:p>
            <a:pPr algn="r"/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سیستم مانیتورینگ شرایط جوی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03CBD07F-76FF-4406-BF37-501968726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" y="1133978"/>
            <a:ext cx="9971740" cy="588594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5485098" y="802895"/>
            <a:ext cx="2817290" cy="4311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پیش بینی شرایط جوی</a:t>
            </a:r>
            <a:r>
              <a:rPr lang="fa" b="1" dirty="0">
                <a:solidFill>
                  <a:srgbClr val="199197"/>
                </a:solidFill>
                <a:cs typeface="B Nazanin" panose="00000400000000000000" pitchFamily="2" charset="-78"/>
              </a:rPr>
              <a:t> در آینده</a:t>
            </a:r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V="1">
            <a:off x="5548053" y="1223979"/>
            <a:ext cx="1375261" cy="2010603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5489141" y="3228395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2438401" y="713886"/>
            <a:ext cx="2375568" cy="510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" b="1" dirty="0">
                <a:solidFill>
                  <a:srgbClr val="199197"/>
                </a:solidFill>
                <a:cs typeface="B Nazanin" panose="00000400000000000000" pitchFamily="2" charset="-78"/>
              </a:rPr>
              <a:t>گزارش پیشین</a:t>
            </a:r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 شرایط جوی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>
            <a:off x="3442996" y="1217792"/>
            <a:ext cx="697468" cy="962059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4097206" y="2174127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29/36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43447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8721" y="327160"/>
            <a:ext cx="10212198" cy="1777657"/>
          </a:xfrm>
        </p:spPr>
        <p:txBody>
          <a:bodyPr>
            <a:noAutofit/>
          </a:bodyPr>
          <a:lstStyle/>
          <a:p>
            <a:pPr algn="r" rtl="1">
              <a:lnSpc>
                <a:spcPct val="100000"/>
              </a:lnSpc>
            </a:pPr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چرا باید از نرم افزارهای مدیریت شبکه های </a:t>
            </a:r>
            <a:r>
              <a:rPr lang="fa-IR" sz="2500" dirty="0" err="1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وایرلس</a:t>
            </a:r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 </a:t>
            </a:r>
            <a:r>
              <a:rPr lang="en-US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NitroWave </a:t>
            </a:r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  استفاده کنیم</a:t>
            </a:r>
            <a:b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</a:br>
            <a:br>
              <a:rPr lang="en-US" sz="2200" dirty="0"/>
            </a:br>
            <a:br>
              <a:rPr lang="en-US" sz="2200" dirty="0">
                <a:cs typeface="B Yekan" panose="00000400000000000000" pitchFamily="2" charset="-78"/>
              </a:rPr>
            </a:br>
            <a:b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</a:br>
            <a:endParaRPr lang="fa-IR" sz="2200" dirty="0">
              <a:gradFill flip="none" rotWithShape="1">
                <a:gsLst>
                  <a:gs pos="0">
                    <a:srgbClr val="20BEC6">
                      <a:shade val="30000"/>
                      <a:satMod val="115000"/>
                    </a:srgbClr>
                  </a:gs>
                  <a:gs pos="50000">
                    <a:srgbClr val="20BEC6">
                      <a:shade val="67500"/>
                      <a:satMod val="115000"/>
                    </a:srgbClr>
                  </a:gs>
                  <a:gs pos="100000">
                    <a:srgbClr val="20BEC6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cs typeface="B Yekan" panose="00000400000000000000" pitchFamily="2" charset="-78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C7EDE8BF-34C6-4CD0-987C-60030153963C}"/>
              </a:ext>
            </a:extLst>
          </p:cNvPr>
          <p:cNvSpPr/>
          <p:nvPr/>
        </p:nvSpPr>
        <p:spPr>
          <a:xfrm rot="16200000">
            <a:off x="3105375" y="397826"/>
            <a:ext cx="893486" cy="24085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8F7A852-C821-4A3C-9D68-9FE42E3FC5C5}"/>
              </a:ext>
            </a:extLst>
          </p:cNvPr>
          <p:cNvSpPr/>
          <p:nvPr/>
        </p:nvSpPr>
        <p:spPr>
          <a:xfrm rot="16200000">
            <a:off x="6581087" y="444307"/>
            <a:ext cx="893482" cy="23155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FDC9285-C0CC-4BFC-BF97-AA42111A2DBA}"/>
              </a:ext>
            </a:extLst>
          </p:cNvPr>
          <p:cNvSpPr/>
          <p:nvPr/>
        </p:nvSpPr>
        <p:spPr>
          <a:xfrm rot="16200000">
            <a:off x="10021328" y="444307"/>
            <a:ext cx="893480" cy="23155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32A2949-8CE4-40E2-A4DB-A6E464F93A06}"/>
              </a:ext>
            </a:extLst>
          </p:cNvPr>
          <p:cNvSpPr/>
          <p:nvPr/>
        </p:nvSpPr>
        <p:spPr>
          <a:xfrm>
            <a:off x="2347853" y="1167685"/>
            <a:ext cx="25014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مدیریت یکپارچه تمام تجهیزات وایرلس</a:t>
            </a:r>
            <a:endParaRPr lang="en-US" sz="22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8F7D4D2-8706-40B0-BA44-E3D64DAA92C1}"/>
              </a:ext>
            </a:extLst>
          </p:cNvPr>
          <p:cNvSpPr/>
          <p:nvPr/>
        </p:nvSpPr>
        <p:spPr>
          <a:xfrm>
            <a:off x="5543002" y="1169253"/>
            <a:ext cx="29696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افزایش کیفیت </a:t>
            </a:r>
          </a:p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ارائه سرویس ها</a:t>
            </a:r>
            <a:endParaRPr lang="en-US" sz="22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91CF397-EB7C-4809-AC2F-B6B320176471}"/>
              </a:ext>
            </a:extLst>
          </p:cNvPr>
          <p:cNvSpPr/>
          <p:nvPr/>
        </p:nvSpPr>
        <p:spPr>
          <a:xfrm>
            <a:off x="9525819" y="1167685"/>
            <a:ext cx="18493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کاهش </a:t>
            </a:r>
          </a:p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هزینه ها</a:t>
            </a:r>
            <a:endParaRPr lang="en-US" sz="2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C5DE81-1813-47E1-8D5D-892347DF29BB}"/>
              </a:ext>
            </a:extLst>
          </p:cNvPr>
          <p:cNvSpPr/>
          <p:nvPr/>
        </p:nvSpPr>
        <p:spPr>
          <a:xfrm>
            <a:off x="2641886" y="2268563"/>
            <a:ext cx="8983963" cy="4208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en-US" sz="2000" b="1" dirty="0">
                <a:solidFill>
                  <a:srgbClr val="20BEC6"/>
                </a:solidFill>
                <a:cs typeface="B Yekan" panose="00000400000000000000" pitchFamily="2" charset="-78"/>
              </a:rPr>
              <a:t>.</a:t>
            </a:r>
            <a:r>
              <a:rPr lang="fa-IR" dirty="0">
                <a:cs typeface="B Yekan" panose="00000400000000000000" pitchFamily="2" charset="-78"/>
              </a:rPr>
              <a:t> </a:t>
            </a:r>
            <a:r>
              <a:rPr lang="fa-IR" sz="2000" dirty="0">
                <a:cs typeface="B Yekan" panose="00000400000000000000" pitchFamily="2" charset="-78"/>
              </a:rPr>
              <a:t>قابل استفاده در شبکه های بزرگ و کوچک </a:t>
            </a:r>
            <a:endParaRPr lang="en-US" sz="2000" dirty="0">
              <a:cs typeface="B Yeka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en-US" sz="2000" b="1" dirty="0">
                <a:solidFill>
                  <a:srgbClr val="20BEC6"/>
                </a:solidFill>
                <a:cs typeface="B Yekan" panose="00000400000000000000" pitchFamily="2" charset="-78"/>
              </a:rPr>
              <a:t>.</a:t>
            </a:r>
            <a:r>
              <a:rPr lang="fa-IR" dirty="0">
                <a:cs typeface="B Yekan" panose="00000400000000000000" pitchFamily="2" charset="-78"/>
              </a:rPr>
              <a:t> </a:t>
            </a:r>
            <a:r>
              <a:rPr lang="fa-IR" sz="2000" dirty="0">
                <a:cs typeface="B Yekan" panose="00000400000000000000" pitchFamily="2" charset="-78"/>
              </a:rPr>
              <a:t>کاهش هزینه های اجرایی و عملیاتی </a:t>
            </a:r>
            <a:endParaRPr lang="en-US" sz="2000" dirty="0">
              <a:cs typeface="B Yeka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en-US" sz="2000" b="1" dirty="0">
                <a:solidFill>
                  <a:srgbClr val="20BEC6"/>
                </a:solidFill>
                <a:cs typeface="B Yekan" panose="00000400000000000000" pitchFamily="2" charset="-78"/>
              </a:rPr>
              <a:t>.</a:t>
            </a:r>
            <a:r>
              <a:rPr lang="fa-IR" dirty="0">
                <a:cs typeface="B Yekan" panose="00000400000000000000" pitchFamily="2" charset="-78"/>
              </a:rPr>
              <a:t> </a:t>
            </a:r>
            <a:r>
              <a:rPr lang="fa-IR" sz="2000" dirty="0">
                <a:cs typeface="B Yekan" panose="00000400000000000000" pitchFamily="2" charset="-78"/>
              </a:rPr>
              <a:t>یکپارچگی در مدیریت تجهیزات وایرلس  </a:t>
            </a:r>
            <a:endParaRPr lang="en-US" sz="2000" dirty="0">
              <a:cs typeface="B Yeka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en-US" sz="2000" b="1" dirty="0">
                <a:solidFill>
                  <a:srgbClr val="20BEC6"/>
                </a:solidFill>
                <a:cs typeface="B Yekan" panose="00000400000000000000" pitchFamily="2" charset="-78"/>
              </a:rPr>
              <a:t>.</a:t>
            </a:r>
            <a:r>
              <a:rPr lang="fa-IR" dirty="0">
                <a:cs typeface="B Yekan" panose="00000400000000000000" pitchFamily="2" charset="-78"/>
              </a:rPr>
              <a:t> </a:t>
            </a:r>
            <a:r>
              <a:rPr lang="fa-IR" sz="2000" dirty="0">
                <a:cs typeface="B Yekan" panose="00000400000000000000" pitchFamily="2" charset="-78"/>
              </a:rPr>
              <a:t>پیش بینی خطاهای تجهیزات در آینده </a:t>
            </a:r>
            <a:endParaRPr lang="en-US" sz="2000" dirty="0">
              <a:cs typeface="B Yeka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en-US" sz="2000" b="1" dirty="0">
                <a:solidFill>
                  <a:srgbClr val="20BEC6"/>
                </a:solidFill>
                <a:cs typeface="B Yekan" panose="00000400000000000000" pitchFamily="2" charset="-78"/>
              </a:rPr>
              <a:t>.</a:t>
            </a:r>
            <a:r>
              <a:rPr lang="fa-IR" dirty="0">
                <a:cs typeface="B Yekan" panose="00000400000000000000" pitchFamily="2" charset="-78"/>
              </a:rPr>
              <a:t> </a:t>
            </a:r>
            <a:r>
              <a:rPr lang="fa-IR" sz="2000" dirty="0">
                <a:cs typeface="B Yekan" panose="00000400000000000000" pitchFamily="2" charset="-78"/>
              </a:rPr>
              <a:t>حذف نرم افزار های  جزیره ای بدلیل پشتیبانی از تجهیزات سایر شرکت ها</a:t>
            </a:r>
            <a:endParaRPr lang="en-US" sz="2000" dirty="0">
              <a:cs typeface="B Yeka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en-US" sz="2000" b="1" dirty="0">
                <a:solidFill>
                  <a:srgbClr val="20BEC6"/>
                </a:solidFill>
                <a:cs typeface="B Yekan" panose="00000400000000000000" pitchFamily="2" charset="-78"/>
              </a:rPr>
              <a:t>.</a:t>
            </a:r>
            <a:r>
              <a:rPr lang="fa-IR" dirty="0">
                <a:cs typeface="B Yekan" panose="00000400000000000000" pitchFamily="2" charset="-78"/>
              </a:rPr>
              <a:t> </a:t>
            </a:r>
            <a:r>
              <a:rPr lang="fa-IR" sz="2000" dirty="0">
                <a:cs typeface="B Yekan" panose="00000400000000000000" pitchFamily="2" charset="-78"/>
              </a:rPr>
              <a:t>کاربری اسان و به دور از پیچیدگی </a:t>
            </a:r>
            <a:endParaRPr lang="en-US" sz="2000" dirty="0">
              <a:cs typeface="B Yeka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en-US" sz="2000" b="1" dirty="0">
                <a:solidFill>
                  <a:srgbClr val="20BEC6"/>
                </a:solidFill>
                <a:cs typeface="B Yekan" panose="00000400000000000000" pitchFamily="2" charset="-78"/>
              </a:rPr>
              <a:t>.</a:t>
            </a:r>
            <a:r>
              <a:rPr lang="fa-IR" dirty="0">
                <a:cs typeface="B Yekan" panose="00000400000000000000" pitchFamily="2" charset="-78"/>
              </a:rPr>
              <a:t> </a:t>
            </a:r>
            <a:r>
              <a:rPr lang="fa-IR" sz="2000" dirty="0">
                <a:cs typeface="B Yekan" panose="00000400000000000000" pitchFamily="2" charset="-78"/>
              </a:rPr>
              <a:t>ایجاد سطوح مختلف دسترسی برای کارشناسان </a:t>
            </a:r>
            <a:endParaRPr lang="en-US" sz="2000" dirty="0">
              <a:cs typeface="B Yeka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en-US" sz="2000" b="1" dirty="0">
                <a:solidFill>
                  <a:srgbClr val="20BEC6"/>
                </a:solidFill>
                <a:cs typeface="B Yekan" panose="00000400000000000000" pitchFamily="2" charset="-78"/>
              </a:rPr>
              <a:t>.</a:t>
            </a:r>
            <a:r>
              <a:rPr lang="fa-IR" dirty="0">
                <a:cs typeface="B Yekan" panose="00000400000000000000" pitchFamily="2" charset="-78"/>
              </a:rPr>
              <a:t> </a:t>
            </a:r>
            <a:r>
              <a:rPr lang="fa-IR" sz="2000" dirty="0">
                <a:cs typeface="B Yekan" panose="00000400000000000000" pitchFamily="2" charset="-78"/>
              </a:rPr>
              <a:t>ثبت وقایع و کارهای محول شده به کارشناسان </a:t>
            </a:r>
            <a:endParaRPr lang="en-US" sz="2000" dirty="0">
              <a:cs typeface="B Yeka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en-US" sz="2000" b="1" dirty="0">
                <a:solidFill>
                  <a:srgbClr val="20BEC6"/>
                </a:solidFill>
                <a:cs typeface="B Yekan" panose="00000400000000000000" pitchFamily="2" charset="-78"/>
              </a:rPr>
              <a:t>.</a:t>
            </a:r>
            <a:r>
              <a:rPr lang="fa-IR" dirty="0">
                <a:cs typeface="B Yekan" panose="00000400000000000000" pitchFamily="2" charset="-78"/>
              </a:rPr>
              <a:t> </a:t>
            </a:r>
            <a:r>
              <a:rPr lang="fa-IR" sz="2000" dirty="0">
                <a:cs typeface="B Yekan" panose="00000400000000000000" pitchFamily="2" charset="-78"/>
              </a:rPr>
              <a:t>امکان دسترسی به صورت </a:t>
            </a:r>
            <a:r>
              <a:rPr lang="fa-IR" sz="2000" dirty="0" err="1">
                <a:cs typeface="B Yekan" panose="00000400000000000000" pitchFamily="2" charset="-78"/>
              </a:rPr>
              <a:t>وب</a:t>
            </a:r>
            <a:r>
              <a:rPr lang="fa-IR" sz="2000" dirty="0">
                <a:cs typeface="B Yekan" panose="00000400000000000000" pitchFamily="2" charset="-78"/>
              </a:rPr>
              <a:t> و</a:t>
            </a:r>
            <a:r>
              <a:rPr lang="en-US" sz="2000" dirty="0">
                <a:cs typeface="B Yekan" panose="00000400000000000000" pitchFamily="2" charset="-78"/>
              </a:rPr>
              <a:t> </a:t>
            </a:r>
            <a:r>
              <a:rPr lang="fa-IR" sz="2000" dirty="0" err="1">
                <a:cs typeface="B Yekan" panose="00000400000000000000" pitchFamily="2" charset="-78"/>
              </a:rPr>
              <a:t>ریسپانسیو</a:t>
            </a:r>
            <a:r>
              <a:rPr lang="fa-IR" sz="2000" dirty="0">
                <a:cs typeface="B Yekan" panose="00000400000000000000" pitchFamily="2" charset="-78"/>
              </a:rPr>
              <a:t> بودن</a:t>
            </a:r>
            <a:endParaRPr lang="en-US" sz="2000" dirty="0">
              <a:cs typeface="B Yekan" panose="00000400000000000000" pitchFamily="2" charset="-78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3/36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73573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121" y="189280"/>
            <a:ext cx="10212198" cy="541472"/>
          </a:xfrm>
        </p:spPr>
        <p:txBody>
          <a:bodyPr>
            <a:normAutofit/>
          </a:bodyPr>
          <a:lstStyle/>
          <a:p>
            <a:pPr algn="r"/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مدیریت کلاینت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03CBD07F-76FF-4406-BF37-501968726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71" y="1291029"/>
            <a:ext cx="11332096" cy="490896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159304" y="869945"/>
            <a:ext cx="3020810" cy="421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فیلتر های دسترسی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endCxn id="44" idx="2"/>
          </p:cNvCxnSpPr>
          <p:nvPr/>
        </p:nvCxnSpPr>
        <p:spPr>
          <a:xfrm flipH="1" flipV="1">
            <a:off x="2669709" y="1291029"/>
            <a:ext cx="1920952" cy="137929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5866536" y="2955895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4590661" y="847750"/>
            <a:ext cx="4170785" cy="421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تشخیس خودکار تجهیزات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H="1">
            <a:off x="5902020" y="1268834"/>
            <a:ext cx="798418" cy="173183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8994710" y="869945"/>
            <a:ext cx="2892490" cy="421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امکان ویرایش و تغییرات کلاینت 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H="1" flipV="1">
            <a:off x="10448933" y="1291029"/>
            <a:ext cx="104767" cy="164267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F1FF61CE-82EB-4A0A-AB80-1566D24B13DC}"/>
              </a:ext>
            </a:extLst>
          </p:cNvPr>
          <p:cNvSpPr/>
          <p:nvPr/>
        </p:nvSpPr>
        <p:spPr>
          <a:xfrm>
            <a:off x="10508931" y="2911126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owchart: Connector 58">
            <a:extLst>
              <a:ext uri="{FF2B5EF4-FFF2-40B4-BE49-F238E27FC236}">
                <a16:creationId xmlns:a16="http://schemas.microsoft.com/office/drawing/2014/main" id="{D340D1CA-E687-4BED-A348-53CB893B76DF}"/>
              </a:ext>
            </a:extLst>
          </p:cNvPr>
          <p:cNvSpPr/>
          <p:nvPr/>
        </p:nvSpPr>
        <p:spPr>
          <a:xfrm>
            <a:off x="4545892" y="2647749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30/36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235289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121" y="189280"/>
            <a:ext cx="10212198" cy="541472"/>
          </a:xfrm>
        </p:spPr>
        <p:txBody>
          <a:bodyPr>
            <a:normAutofit/>
          </a:bodyPr>
          <a:lstStyle/>
          <a:p>
            <a:pPr algn="r"/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مدیریت کلاینت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03CBD07F-76FF-4406-BF37-501968726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31" y="1291029"/>
            <a:ext cx="13068900" cy="490896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159304" y="869945"/>
            <a:ext cx="3020810" cy="421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نمایش گراف سیگنال دستگاه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endCxn id="44" idx="2"/>
          </p:cNvCxnSpPr>
          <p:nvPr/>
        </p:nvCxnSpPr>
        <p:spPr>
          <a:xfrm flipH="1" flipV="1">
            <a:off x="2669709" y="1291029"/>
            <a:ext cx="2703068" cy="117279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5877636" y="2419054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4590661" y="847750"/>
            <a:ext cx="4170785" cy="421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نمایش </a:t>
            </a:r>
            <a:r>
              <a:rPr lang="fa" b="1" dirty="0">
                <a:solidFill>
                  <a:srgbClr val="199197"/>
                </a:solidFill>
                <a:cs typeface="B Nazanin" panose="00000400000000000000" pitchFamily="2" charset="-78"/>
              </a:rPr>
              <a:t>لاگ های اتصال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83" idx="2"/>
          </p:cNvCxnSpPr>
          <p:nvPr/>
        </p:nvCxnSpPr>
        <p:spPr>
          <a:xfrm flipH="1">
            <a:off x="5920524" y="1268834"/>
            <a:ext cx="755530" cy="118835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8994710" y="869945"/>
            <a:ext cx="2892490" cy="421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امکان </a:t>
            </a:r>
            <a:r>
              <a:rPr lang="fa" b="1" dirty="0">
                <a:solidFill>
                  <a:srgbClr val="199197"/>
                </a:solidFill>
                <a:cs typeface="B Nazanin" panose="00000400000000000000" pitchFamily="2" charset="-78"/>
              </a:rPr>
              <a:t>محدودیت در اتصال</a:t>
            </a:r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V="1">
            <a:off x="9405257" y="1291029"/>
            <a:ext cx="1043676" cy="134491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159304" y="5988054"/>
            <a:ext cx="3179431" cy="383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امکان ویرایش </a:t>
            </a:r>
            <a:r>
              <a:rPr lang="fa" b="1" dirty="0">
                <a:solidFill>
                  <a:srgbClr val="199197"/>
                </a:solidFill>
                <a:cs typeface="B Nazanin" panose="00000400000000000000" pitchFamily="2" charset="-78"/>
              </a:rPr>
              <a:t>مشخصات کلاینت ها</a:t>
            </a:r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45" idx="0"/>
            <a:endCxn id="48" idx="0"/>
          </p:cNvCxnSpPr>
          <p:nvPr/>
        </p:nvCxnSpPr>
        <p:spPr>
          <a:xfrm flipV="1">
            <a:off x="2749020" y="4508032"/>
            <a:ext cx="4836" cy="148002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2709087" y="4508032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F1FF61CE-82EB-4A0A-AB80-1566D24B13DC}"/>
              </a:ext>
            </a:extLst>
          </p:cNvPr>
          <p:cNvSpPr/>
          <p:nvPr/>
        </p:nvSpPr>
        <p:spPr>
          <a:xfrm>
            <a:off x="9361066" y="2580785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owchart: Connector 58">
            <a:extLst>
              <a:ext uri="{FF2B5EF4-FFF2-40B4-BE49-F238E27FC236}">
                <a16:creationId xmlns:a16="http://schemas.microsoft.com/office/drawing/2014/main" id="{D340D1CA-E687-4BED-A348-53CB893B76DF}"/>
              </a:ext>
            </a:extLst>
          </p:cNvPr>
          <p:cNvSpPr/>
          <p:nvPr/>
        </p:nvSpPr>
        <p:spPr>
          <a:xfrm>
            <a:off x="5358228" y="2431491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31/36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44804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4261" y="153585"/>
            <a:ext cx="10212198" cy="541472"/>
          </a:xfrm>
        </p:spPr>
        <p:txBody>
          <a:bodyPr>
            <a:normAutofit/>
          </a:bodyPr>
          <a:lstStyle/>
          <a:p>
            <a:pPr algn="r"/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گزارش از اعمال انجام شده بر روی وایرلس کنترلر 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03CBD07F-76FF-4406-BF37-501968726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840" y="1903445"/>
            <a:ext cx="13006872" cy="400464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367958" y="1506408"/>
            <a:ext cx="3502622" cy="421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امکان فیلترینگ بر روی داده ها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endCxn id="44" idx="2"/>
          </p:cNvCxnSpPr>
          <p:nvPr/>
        </p:nvCxnSpPr>
        <p:spPr>
          <a:xfrm flipV="1">
            <a:off x="2917373" y="1927492"/>
            <a:ext cx="201896" cy="95420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7165911" y="1482361"/>
            <a:ext cx="3125208" cy="421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نمایش تغییر المان انجام شده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83" idx="2"/>
          </p:cNvCxnSpPr>
          <p:nvPr/>
        </p:nvCxnSpPr>
        <p:spPr>
          <a:xfrm flipH="1">
            <a:off x="7953471" y="1903445"/>
            <a:ext cx="775044" cy="87957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2719742" y="5701061"/>
            <a:ext cx="5089810" cy="421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ثبت تمام عملیات </a:t>
            </a:r>
            <a:r>
              <a:rPr lang="fa" b="1" dirty="0">
                <a:solidFill>
                  <a:srgbClr val="199197"/>
                </a:solidFill>
                <a:cs typeface="B Nazanin" panose="00000400000000000000" pitchFamily="2" charset="-78"/>
              </a:rPr>
              <a:t>های </a:t>
            </a:r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انجام شده بر روی کنترلر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H="1" flipV="1">
            <a:off x="2681094" y="4930509"/>
            <a:ext cx="468481" cy="77055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2630204" y="4885740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1EE700B8-C7B2-4374-82B6-61522CB420A2}"/>
              </a:ext>
            </a:extLst>
          </p:cNvPr>
          <p:cNvSpPr/>
          <p:nvPr/>
        </p:nvSpPr>
        <p:spPr>
          <a:xfrm>
            <a:off x="2870565" y="2848632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81F58F53-2E0A-4BFE-884C-A612E100E93A}"/>
              </a:ext>
            </a:extLst>
          </p:cNvPr>
          <p:cNvSpPr/>
          <p:nvPr/>
        </p:nvSpPr>
        <p:spPr>
          <a:xfrm>
            <a:off x="7908701" y="2753785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32/36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93638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121" y="189280"/>
            <a:ext cx="10212198" cy="541472"/>
          </a:xfrm>
        </p:spPr>
        <p:txBody>
          <a:bodyPr>
            <a:normAutofit/>
          </a:bodyPr>
          <a:lstStyle/>
          <a:p>
            <a:pPr algn="r"/>
            <a:r>
              <a:rPr lang="fa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نمایش لایو از وضعیت تجهیزات</a:t>
            </a:r>
            <a:endParaRPr lang="fa-IR" sz="2500" dirty="0">
              <a:gradFill flip="none" rotWithShape="1">
                <a:gsLst>
                  <a:gs pos="0">
                    <a:srgbClr val="20BEC6">
                      <a:shade val="30000"/>
                      <a:satMod val="115000"/>
                    </a:srgbClr>
                  </a:gs>
                  <a:gs pos="50000">
                    <a:srgbClr val="20BEC6">
                      <a:shade val="67500"/>
                      <a:satMod val="115000"/>
                    </a:srgbClr>
                  </a:gs>
                  <a:gs pos="100000">
                    <a:srgbClr val="20BEC6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cs typeface="B Yekan" panose="00000400000000000000" pitchFamily="2" charset="-78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03CBD07F-76FF-4406-BF37-501968726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39" y="1073547"/>
            <a:ext cx="9976239" cy="588860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3657600" y="838070"/>
            <a:ext cx="4077478" cy="421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نمایش لحظه ای ترافیک موجود بر روی لینک ها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H="1" flipV="1">
            <a:off x="5357993" y="1259154"/>
            <a:ext cx="469783" cy="70375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0951454" y="1016196"/>
            <a:ext cx="1082681" cy="17276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نمایش توپولوژی و وضعیت دستگاه ها به صورت زنده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H="1">
            <a:off x="8658403" y="1847461"/>
            <a:ext cx="2288519" cy="896387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0957857" y="4605818"/>
            <a:ext cx="1082681" cy="11612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نمایش وضعیت دستگاه ها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H="1" flipV="1">
            <a:off x="8556379" y="4766791"/>
            <a:ext cx="2390543" cy="46768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8638912" y="2704374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8516557" y="4728303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57865" y="1600017"/>
            <a:ext cx="1448048" cy="1335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امکان طراحی و اتصال لینک ها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82306" y="4817841"/>
            <a:ext cx="1371599" cy="12726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هشدار های صوتی و تصویری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5CA65190-7272-4FE2-B2BD-8F265CD224A0}"/>
              </a:ext>
            </a:extLst>
          </p:cNvPr>
          <p:cNvSpPr/>
          <p:nvPr/>
        </p:nvSpPr>
        <p:spPr>
          <a:xfrm>
            <a:off x="5768189" y="1905054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7BA18D66-A07A-4BA3-A76E-CC2D6809F414}"/>
              </a:ext>
            </a:extLst>
          </p:cNvPr>
          <p:cNvSpPr/>
          <p:nvPr/>
        </p:nvSpPr>
        <p:spPr>
          <a:xfrm>
            <a:off x="3326680" y="2393356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55CB797-79F9-4701-BE84-6BAB07674D9D}"/>
              </a:ext>
            </a:extLst>
          </p:cNvPr>
          <p:cNvCxnSpPr>
            <a:cxnSpLocks/>
            <a:stCxn id="42" idx="2"/>
            <a:endCxn id="55" idx="3"/>
          </p:cNvCxnSpPr>
          <p:nvPr/>
        </p:nvCxnSpPr>
        <p:spPr>
          <a:xfrm flipH="1" flipV="1">
            <a:off x="1605913" y="2267999"/>
            <a:ext cx="1720767" cy="17012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344765AD-A165-419F-ABEA-E368ED4727D2}"/>
              </a:ext>
            </a:extLst>
          </p:cNvPr>
          <p:cNvSpPr/>
          <p:nvPr/>
        </p:nvSpPr>
        <p:spPr>
          <a:xfrm>
            <a:off x="3292466" y="5065021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E6210CE-88B4-42FE-9DB6-530EC11FDC22}"/>
              </a:ext>
            </a:extLst>
          </p:cNvPr>
          <p:cNvCxnSpPr>
            <a:cxnSpLocks/>
            <a:stCxn id="49" idx="2"/>
            <a:endCxn id="57" idx="3"/>
          </p:cNvCxnSpPr>
          <p:nvPr/>
        </p:nvCxnSpPr>
        <p:spPr>
          <a:xfrm flipH="1">
            <a:off x="1553905" y="5109790"/>
            <a:ext cx="1738561" cy="344387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33/36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546752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0519" y="238814"/>
            <a:ext cx="5949804" cy="541472"/>
          </a:xfrm>
        </p:spPr>
        <p:txBody>
          <a:bodyPr>
            <a:noAutofit/>
          </a:bodyPr>
          <a:lstStyle/>
          <a:p>
            <a:pPr algn="r" rtl="1">
              <a:lnSpc>
                <a:spcPct val="100000"/>
              </a:lnSpc>
            </a:pPr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بررسی مشکلات و راه حل های شبکه نمونه محلی </a:t>
            </a:r>
            <a:endParaRPr lang="fa-IR" sz="2200" dirty="0">
              <a:gradFill flip="none" rotWithShape="1">
                <a:gsLst>
                  <a:gs pos="0">
                    <a:srgbClr val="20BEC6">
                      <a:shade val="30000"/>
                      <a:satMod val="115000"/>
                    </a:srgbClr>
                  </a:gs>
                  <a:gs pos="50000">
                    <a:srgbClr val="20BEC6">
                      <a:shade val="67500"/>
                      <a:satMod val="115000"/>
                    </a:srgbClr>
                  </a:gs>
                  <a:gs pos="100000">
                    <a:srgbClr val="20BEC6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cs typeface="B Yekan" panose="00000400000000000000" pitchFamily="2" charset="-78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EC5DE81-1813-47E1-8D5D-892347DF29BB}"/>
              </a:ext>
            </a:extLst>
          </p:cNvPr>
          <p:cNvSpPr/>
          <p:nvPr/>
        </p:nvSpPr>
        <p:spPr>
          <a:xfrm>
            <a:off x="7044612" y="1321396"/>
            <a:ext cx="48257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en-US" sz="2000" b="1" dirty="0">
                <a:solidFill>
                  <a:srgbClr val="20BEC6"/>
                </a:solidFill>
                <a:cs typeface="B Yekan" panose="00000400000000000000" pitchFamily="2" charset="-78"/>
              </a:rPr>
              <a:t>.</a:t>
            </a:r>
            <a:r>
              <a:rPr lang="fa-IR" dirty="0">
                <a:cs typeface="B Yekan" panose="00000400000000000000" pitchFamily="2" charset="-78"/>
              </a:rPr>
              <a:t> </a:t>
            </a:r>
            <a:r>
              <a:rPr lang="fa-IR" sz="2000" dirty="0">
                <a:cs typeface="B Yekan" panose="00000400000000000000" pitchFamily="2" charset="-78"/>
              </a:rPr>
              <a:t>شرکت ارائه دهنده سرویس های وایرلس و </a:t>
            </a:r>
            <a:r>
              <a:rPr lang="en-US" sz="2000" dirty="0">
                <a:cs typeface="B Yekan" panose="00000400000000000000" pitchFamily="2" charset="-78"/>
              </a:rPr>
              <a:t>ADSL  </a:t>
            </a:r>
            <a:r>
              <a:rPr lang="fa-IR" sz="2000" dirty="0">
                <a:cs typeface="B Yekan" panose="00000400000000000000" pitchFamily="2" charset="-78"/>
              </a:rPr>
              <a:t>به منازل و شرکت های صنعتی می باشد . </a:t>
            </a:r>
            <a:endParaRPr lang="en-US" sz="2000" dirty="0">
              <a:cs typeface="B Yekan" panose="00000400000000000000" pitchFamily="2" charset="-78"/>
            </a:endParaRPr>
          </a:p>
          <a:p>
            <a:pPr algn="r" rtl="1"/>
            <a:r>
              <a:rPr lang="en-US" sz="2000" b="1" dirty="0">
                <a:solidFill>
                  <a:srgbClr val="20BEC6"/>
                </a:solidFill>
                <a:cs typeface="B Yekan" panose="00000400000000000000" pitchFamily="2" charset="-78"/>
              </a:rPr>
              <a:t>.</a:t>
            </a:r>
            <a:r>
              <a:rPr lang="fa-IR" sz="2000" dirty="0">
                <a:cs typeface="B Yekan" panose="00000400000000000000" pitchFamily="2" charset="-78"/>
              </a:rPr>
              <a:t> دارای 1</a:t>
            </a:r>
            <a:r>
              <a:rPr lang="fa" sz="2000" dirty="0">
                <a:cs typeface="B Yekan" panose="00000400000000000000" pitchFamily="2" charset="-78"/>
              </a:rPr>
              <a:t>9</a:t>
            </a:r>
            <a:r>
              <a:rPr lang="fa-IR" sz="2000" dirty="0">
                <a:cs typeface="B Yekan" panose="00000400000000000000" pitchFamily="2" charset="-78"/>
              </a:rPr>
              <a:t>0 دستگاه از از برند های مختلف </a:t>
            </a:r>
            <a:endParaRPr lang="en-US" sz="2000" dirty="0">
              <a:cs typeface="B Yekan" panose="00000400000000000000" pitchFamily="2" charset="-78"/>
            </a:endParaRPr>
          </a:p>
          <a:p>
            <a:pPr algn="r" rtl="1"/>
            <a:r>
              <a:rPr lang="en-US" sz="2000" b="1" dirty="0">
                <a:solidFill>
                  <a:srgbClr val="20BEC6"/>
                </a:solidFill>
                <a:cs typeface="B Yekan" panose="00000400000000000000" pitchFamily="2" charset="-78"/>
              </a:rPr>
              <a:t>.</a:t>
            </a:r>
            <a:r>
              <a:rPr lang="fa-IR" sz="2000" dirty="0">
                <a:cs typeface="B Yekan" panose="00000400000000000000" pitchFamily="2" charset="-78"/>
              </a:rPr>
              <a:t> دارای </a:t>
            </a:r>
            <a:r>
              <a:rPr lang="fa" sz="2000" dirty="0">
                <a:cs typeface="B Yekan" panose="00000400000000000000" pitchFamily="2" charset="-78"/>
              </a:rPr>
              <a:t>2</a:t>
            </a:r>
            <a:r>
              <a:rPr lang="fa-IR" sz="2000" dirty="0">
                <a:cs typeface="B Yekan" panose="00000400000000000000" pitchFamily="2" charset="-78"/>
              </a:rPr>
              <a:t>4پاپ سایت </a:t>
            </a:r>
            <a:endParaRPr lang="en-US" sz="2000" dirty="0">
              <a:cs typeface="B Yekan" panose="00000400000000000000" pitchFamily="2" charset="-78"/>
            </a:endParaRPr>
          </a:p>
          <a:p>
            <a:pPr algn="r" rtl="1"/>
            <a:r>
              <a:rPr lang="en-US" sz="2000" b="1" dirty="0">
                <a:solidFill>
                  <a:srgbClr val="20BEC6"/>
                </a:solidFill>
                <a:cs typeface="B Yekan" panose="00000400000000000000" pitchFamily="2" charset="-78"/>
              </a:rPr>
              <a:t>.</a:t>
            </a:r>
            <a:r>
              <a:rPr lang="fa-IR" sz="2000" dirty="0">
                <a:cs typeface="B Yekan" panose="00000400000000000000" pitchFamily="2" charset="-78"/>
              </a:rPr>
              <a:t> دارای </a:t>
            </a:r>
            <a:r>
              <a:rPr lang="fa" sz="2000" dirty="0">
                <a:cs typeface="B Yekan" panose="00000400000000000000" pitchFamily="2" charset="-78"/>
              </a:rPr>
              <a:t>1</a:t>
            </a:r>
            <a:r>
              <a:rPr lang="fa-IR" sz="2000" dirty="0">
                <a:cs typeface="B Yekan" panose="00000400000000000000" pitchFamily="2" charset="-78"/>
              </a:rPr>
              <a:t>660 یوزر فعال </a:t>
            </a:r>
          </a:p>
          <a:p>
            <a:pPr algn="r" rtl="1"/>
            <a:endParaRPr lang="en-US" sz="2000" dirty="0">
              <a:cs typeface="B Yekan" panose="00000400000000000000" pitchFamily="2" charset="-78"/>
            </a:endParaRPr>
          </a:p>
          <a:p>
            <a:pPr algn="r" rtl="1"/>
            <a:r>
              <a:rPr lang="fa-IR" sz="2000" b="1" dirty="0">
                <a:solidFill>
                  <a:srgbClr val="20BEC6"/>
                </a:solidFill>
                <a:cs typeface="B Yekan" panose="00000400000000000000" pitchFamily="2" charset="-78"/>
              </a:rPr>
              <a:t>محدوده فعالیت :                                                                                                                   </a:t>
            </a:r>
            <a:endParaRPr lang="en-US" sz="2000" dirty="0">
              <a:solidFill>
                <a:srgbClr val="20BEC6"/>
              </a:solidFill>
              <a:cs typeface="B Yekan" panose="00000400000000000000" pitchFamily="2" charset="-78"/>
            </a:endParaRPr>
          </a:p>
          <a:p>
            <a:pPr algn="r" rtl="1"/>
            <a:r>
              <a:rPr lang="en-US" sz="2000" b="1" dirty="0">
                <a:solidFill>
                  <a:srgbClr val="20BEC6"/>
                </a:solidFill>
                <a:cs typeface="B Yekan" panose="00000400000000000000" pitchFamily="2" charset="-78"/>
              </a:rPr>
              <a:t>.</a:t>
            </a:r>
            <a:r>
              <a:rPr lang="fa-IR" sz="2000" dirty="0">
                <a:cs typeface="B Yekan" panose="00000400000000000000" pitchFamily="2" charset="-78"/>
              </a:rPr>
              <a:t> غرب استان تهران  </a:t>
            </a:r>
          </a:p>
          <a:p>
            <a:pPr algn="r" rtl="1"/>
            <a:endParaRPr lang="en-US" sz="2000" dirty="0">
              <a:cs typeface="B Yekan" panose="00000400000000000000" pitchFamily="2" charset="-78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B42FC8E-50E6-4F84-8B2B-B5D5A129459D}"/>
              </a:ext>
            </a:extLst>
          </p:cNvPr>
          <p:cNvSpPr txBox="1">
            <a:spLocks/>
          </p:cNvSpPr>
          <p:nvPr/>
        </p:nvSpPr>
        <p:spPr>
          <a:xfrm>
            <a:off x="6231498" y="4845814"/>
            <a:ext cx="5748083" cy="430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>
              <a:lnSpc>
                <a:spcPct val="100000"/>
              </a:lnSpc>
            </a:pPr>
            <a:r>
              <a:rPr lang="fa-IR" sz="20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افزایش بازدهی شرکت بعد از قرارگیری سامانه </a:t>
            </a:r>
            <a:r>
              <a:rPr lang="en-US" sz="20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NitroWave</a:t>
            </a:r>
            <a:endParaRPr lang="fa-IR" sz="2000" dirty="0">
              <a:gradFill flip="none" rotWithShape="1">
                <a:gsLst>
                  <a:gs pos="0">
                    <a:srgbClr val="20BEC6">
                      <a:shade val="30000"/>
                      <a:satMod val="115000"/>
                    </a:srgbClr>
                  </a:gs>
                  <a:gs pos="50000">
                    <a:srgbClr val="20BEC6">
                      <a:shade val="67500"/>
                      <a:satMod val="115000"/>
                    </a:srgbClr>
                  </a:gs>
                  <a:gs pos="100000">
                    <a:srgbClr val="20BEC6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cs typeface="B Yekan" panose="00000400000000000000" pitchFamily="2" charset="-78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508BBA8-AF29-4086-8CC4-618DC0AD03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18" y="780286"/>
            <a:ext cx="6061038" cy="517653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E685594-1839-414F-852A-C19CDF923608}"/>
              </a:ext>
            </a:extLst>
          </p:cNvPr>
          <p:cNvSpPr/>
          <p:nvPr/>
        </p:nvSpPr>
        <p:spPr>
          <a:xfrm>
            <a:off x="4117169" y="5623347"/>
            <a:ext cx="1258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14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کاهش هزینه نیروی متخصص</a:t>
            </a:r>
            <a:endParaRPr lang="en-US" sz="1400" b="1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2E9D1C3-E80E-4A30-AF19-989B765D41D6}"/>
              </a:ext>
            </a:extLst>
          </p:cNvPr>
          <p:cNvSpPr/>
          <p:nvPr/>
        </p:nvSpPr>
        <p:spPr>
          <a:xfrm>
            <a:off x="2918147" y="5651278"/>
            <a:ext cx="1185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14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کاهش زمان حل مشکلات</a:t>
            </a:r>
            <a:endParaRPr lang="en-US" sz="1400" b="1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F23923C-01E2-417B-AD42-2BE804444C03}"/>
              </a:ext>
            </a:extLst>
          </p:cNvPr>
          <p:cNvSpPr/>
          <p:nvPr/>
        </p:nvSpPr>
        <p:spPr>
          <a:xfrm>
            <a:off x="1680847" y="5651277"/>
            <a:ext cx="1258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14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پیش بینی مشکلات احتمالی</a:t>
            </a:r>
            <a:endParaRPr lang="en-US" sz="1400" b="1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E8222AA-6690-416A-A053-D14BE570BFFD}"/>
              </a:ext>
            </a:extLst>
          </p:cNvPr>
          <p:cNvSpPr/>
          <p:nvPr/>
        </p:nvSpPr>
        <p:spPr>
          <a:xfrm>
            <a:off x="602416" y="5623346"/>
            <a:ext cx="1185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14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ارتقاء کیفیت سرویس</a:t>
            </a:r>
            <a:endParaRPr lang="en-US" sz="1400" b="1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34/36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22480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86415"/>
              </p:ext>
            </p:extLst>
          </p:nvPr>
        </p:nvGraphicFramePr>
        <p:xfrm>
          <a:off x="2511658" y="1227640"/>
          <a:ext cx="6972598" cy="5115102"/>
        </p:xfrm>
        <a:graphic>
          <a:graphicData uri="http://schemas.openxmlformats.org/drawingml/2006/table">
            <a:tbl>
              <a:tblPr rtl="1" firstRow="1" firstCol="1" bandRow="1"/>
              <a:tblGrid>
                <a:gridCol w="2923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0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92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96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40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319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ویژگی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nitrowave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Meraki Cisco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Deliberant WNMS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ligowave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Securedge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networks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440"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مدیریت متمرکز تجهیزات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634"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پیکربندی سریع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440"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ابزارهای پیکربندی متداول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7440"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نقشه‌های پویا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7440"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بومی‌سازی برحسب نیاز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8634"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بروز رسانی میان‌افزارها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8634"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پشتیبانی از تجهیزات سایر شرکت‌ها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8634"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کاربری آسان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8634"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سفارشی‌سازی بر طبق نیازها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8634"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مانیتورینگ لحظه‌ای اینترفیس ها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4879"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امکان تعریف داشبوردهای اختصاصی و گوناگون از فعالیت ها ‌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8634"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مانیتورینگ لینک‌های ارتباطی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8634"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پیش‌بینی وضعیت آب و هوایی چند روز آینده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8634"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سیستم مانیتورینگ محیطی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8634"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آگاهی بلادرنگ از بروز شرایط محیطی نامناسب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8634"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مدیریت کلاینت‌های تجهیزات وایرلس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8634"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مدیریت کاربران و تعیین سطح دسترسی به منابع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8634"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هوشمند سازی و اجرای خودکار وظایف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8634"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ارائه گزاش های شفاف به مدیران بخش‌های مختلف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8634"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آنالیز گراف سیگنال دستگاه‌ها در شرایط کاری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8634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مالتی پلتفورم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ندارد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569" marR="60569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41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0519" y="238814"/>
            <a:ext cx="5949804" cy="541472"/>
          </a:xfrm>
        </p:spPr>
        <p:txBody>
          <a:bodyPr>
            <a:noAutofit/>
          </a:bodyPr>
          <a:lstStyle/>
          <a:p>
            <a:pPr algn="r" rtl="1">
              <a:lnSpc>
                <a:spcPct val="100000"/>
              </a:lnSpc>
            </a:pPr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مقایسه اجمالی از وایرلس کنترلر های موجود </a:t>
            </a:r>
            <a:endParaRPr lang="fa-IR" sz="2200" dirty="0">
              <a:gradFill flip="none" rotWithShape="1">
                <a:gsLst>
                  <a:gs pos="0">
                    <a:srgbClr val="20BEC6">
                      <a:shade val="30000"/>
                      <a:satMod val="115000"/>
                    </a:srgbClr>
                  </a:gs>
                  <a:gs pos="50000">
                    <a:srgbClr val="20BEC6">
                      <a:shade val="67500"/>
                      <a:satMod val="115000"/>
                    </a:srgbClr>
                  </a:gs>
                  <a:gs pos="100000">
                    <a:srgbClr val="20BEC6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cs typeface="B Yekan" panose="00000400000000000000" pitchFamily="2" charset="-78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35/36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78122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96" y="2194560"/>
            <a:ext cx="3507006" cy="119197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223" y="3386538"/>
            <a:ext cx="10212198" cy="1001071"/>
          </a:xfrm>
        </p:spPr>
        <p:txBody>
          <a:bodyPr>
            <a:noAutofit/>
          </a:bodyPr>
          <a:lstStyle/>
          <a:p>
            <a:pPr rtl="1">
              <a:lnSpc>
                <a:spcPct val="150000"/>
              </a:lnSpc>
            </a:pPr>
            <a:r>
              <a:rPr lang="fa-IR" sz="3500" b="1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از توجه شما سپاسگزاریم </a:t>
            </a:r>
            <a:endParaRPr lang="en-US" sz="3500" b="1" dirty="0">
              <a:gradFill flip="none" rotWithShape="1">
                <a:gsLst>
                  <a:gs pos="0">
                    <a:srgbClr val="20BEC6">
                      <a:shade val="30000"/>
                      <a:satMod val="115000"/>
                    </a:srgbClr>
                  </a:gs>
                  <a:gs pos="50000">
                    <a:srgbClr val="20BEC6">
                      <a:shade val="67500"/>
                      <a:satMod val="115000"/>
                    </a:srgbClr>
                  </a:gs>
                  <a:gs pos="100000">
                    <a:srgbClr val="20BEC6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cs typeface="B Yekan" panose="00000400000000000000" pitchFamily="2" charset="-78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36/36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53330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2093" y="1311502"/>
            <a:ext cx="5436852" cy="541472"/>
          </a:xfrm>
        </p:spPr>
        <p:txBody>
          <a:bodyPr>
            <a:noAutofit/>
          </a:bodyPr>
          <a:lstStyle/>
          <a:p>
            <a:pPr algn="r" rtl="1">
              <a:lnSpc>
                <a:spcPct val="100000"/>
              </a:lnSpc>
            </a:pPr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پشتیبانی از تجهیزات سازندگان مختلف</a:t>
            </a:r>
            <a:endParaRPr lang="fa-IR" sz="2200" dirty="0">
              <a:gradFill flip="none" rotWithShape="1">
                <a:gsLst>
                  <a:gs pos="0">
                    <a:srgbClr val="20BEC6">
                      <a:shade val="30000"/>
                      <a:satMod val="115000"/>
                    </a:srgbClr>
                  </a:gs>
                  <a:gs pos="50000">
                    <a:srgbClr val="20BEC6">
                      <a:shade val="67500"/>
                      <a:satMod val="115000"/>
                    </a:srgbClr>
                  </a:gs>
                  <a:gs pos="100000">
                    <a:srgbClr val="20BEC6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cs typeface="B Yekan" panose="00000400000000000000" pitchFamily="2" charset="-78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EC5DE81-1813-47E1-8D5D-892347DF29BB}"/>
              </a:ext>
            </a:extLst>
          </p:cNvPr>
          <p:cNvSpPr/>
          <p:nvPr/>
        </p:nvSpPr>
        <p:spPr>
          <a:xfrm>
            <a:off x="1586701" y="1935222"/>
            <a:ext cx="9562157" cy="1099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en-US" sz="2400" b="1" dirty="0">
                <a:solidFill>
                  <a:srgbClr val="20BEC6"/>
                </a:solidFill>
                <a:cs typeface="B Yekan" panose="00000400000000000000" pitchFamily="2" charset="-78"/>
              </a:rPr>
              <a:t> .</a:t>
            </a:r>
            <a:r>
              <a:rPr lang="fa-IR" sz="2400" b="1" dirty="0">
                <a:solidFill>
                  <a:srgbClr val="20BEC6"/>
                </a:solidFill>
                <a:cs typeface="B Yekan" panose="00000400000000000000" pitchFamily="2" charset="-78"/>
              </a:rPr>
              <a:t> </a:t>
            </a:r>
            <a:r>
              <a:rPr lang="fa-IR" sz="2200" dirty="0">
                <a:cs typeface="B Yekan" panose="00000400000000000000" pitchFamily="2" charset="-78"/>
              </a:rPr>
              <a:t>مجموعه ای  از الگوهای مانیتورینگ برای پشتیبانی از محصولات سازندگان مختلف </a:t>
            </a:r>
            <a:endParaRPr lang="en-US" sz="2200" dirty="0">
              <a:cs typeface="B Yekan" panose="000004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en-US" sz="2000" b="1" dirty="0">
                <a:solidFill>
                  <a:srgbClr val="20BEC6"/>
                </a:solidFill>
                <a:cs typeface="B Yekan" panose="00000400000000000000" pitchFamily="2" charset="-78"/>
              </a:rPr>
              <a:t> .</a:t>
            </a:r>
            <a:r>
              <a:rPr lang="fa-IR" sz="2200" dirty="0">
                <a:cs typeface="B Yekan" panose="00000400000000000000" pitchFamily="2" charset="-78"/>
              </a:rPr>
              <a:t>امکان اضافه و حذف کردن الگو های هوشمند بر طبق نیاز مدیران شبکه</a:t>
            </a:r>
            <a:endParaRPr lang="en-US" sz="2200" dirty="0">
              <a:cs typeface="B Yekan" panose="00000400000000000000" pitchFamily="2" charset="-7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1F6240-C387-40E0-BCD1-44E616FAB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7" y="3533533"/>
            <a:ext cx="12224394" cy="247834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4/36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39101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B43FBD9-79DB-43BF-918B-018EFDB41E6D}"/>
              </a:ext>
            </a:extLst>
          </p:cNvPr>
          <p:cNvCxnSpPr>
            <a:cxnSpLocks/>
            <a:stCxn id="43" idx="1"/>
            <a:endCxn id="49" idx="3"/>
          </p:cNvCxnSpPr>
          <p:nvPr/>
        </p:nvCxnSpPr>
        <p:spPr>
          <a:xfrm flipH="1">
            <a:off x="6018247" y="2102887"/>
            <a:ext cx="20102" cy="253174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155AF78-14EE-41DD-80DA-3319ED28D1A4}"/>
              </a:ext>
            </a:extLst>
          </p:cNvPr>
          <p:cNvCxnSpPr>
            <a:cxnSpLocks/>
          </p:cNvCxnSpPr>
          <p:nvPr/>
        </p:nvCxnSpPr>
        <p:spPr>
          <a:xfrm flipH="1" flipV="1">
            <a:off x="7323590" y="3955622"/>
            <a:ext cx="861690" cy="69172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788" y="325773"/>
            <a:ext cx="10212198" cy="758917"/>
          </a:xfrm>
        </p:spPr>
        <p:txBody>
          <a:bodyPr>
            <a:noAutofit/>
          </a:bodyPr>
          <a:lstStyle/>
          <a:p>
            <a:pPr algn="r" rtl="1">
              <a:lnSpc>
                <a:spcPct val="100000"/>
              </a:lnSpc>
            </a:pPr>
            <a:r>
              <a:rPr lang="fa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نیازمندی های کارشناسان و مدیران شبکه </a:t>
            </a:r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:</a:t>
            </a:r>
            <a:br>
              <a:rPr lang="fa-IR" sz="18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</a:br>
            <a:endParaRPr lang="fa-IR" sz="1800" dirty="0">
              <a:gradFill flip="none" rotWithShape="1">
                <a:gsLst>
                  <a:gs pos="0">
                    <a:srgbClr val="20BEC6">
                      <a:shade val="30000"/>
                      <a:satMod val="115000"/>
                    </a:srgbClr>
                  </a:gs>
                  <a:gs pos="50000">
                    <a:srgbClr val="20BEC6">
                      <a:shade val="67500"/>
                      <a:satMod val="115000"/>
                    </a:srgbClr>
                  </a:gs>
                  <a:gs pos="100000">
                    <a:srgbClr val="20BEC6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cs typeface="B Yekan" panose="00000400000000000000" pitchFamily="2" charset="-78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2CF5E5F-106E-4CA9-A272-95657B44F087}"/>
              </a:ext>
            </a:extLst>
          </p:cNvPr>
          <p:cNvCxnSpPr>
            <a:cxnSpLocks/>
          </p:cNvCxnSpPr>
          <p:nvPr/>
        </p:nvCxnSpPr>
        <p:spPr>
          <a:xfrm flipH="1" flipV="1">
            <a:off x="3871839" y="2102887"/>
            <a:ext cx="954979" cy="87872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C7EDE8BF-34C6-4CD0-987C-60030153963C}"/>
              </a:ext>
            </a:extLst>
          </p:cNvPr>
          <p:cNvSpPr/>
          <p:nvPr/>
        </p:nvSpPr>
        <p:spPr>
          <a:xfrm rot="16200000">
            <a:off x="2123446" y="354492"/>
            <a:ext cx="899243" cy="25975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8F7A852-C821-4A3C-9D68-9FE42E3FC5C5}"/>
              </a:ext>
            </a:extLst>
          </p:cNvPr>
          <p:cNvSpPr/>
          <p:nvPr/>
        </p:nvSpPr>
        <p:spPr>
          <a:xfrm rot="16200000">
            <a:off x="5581744" y="487225"/>
            <a:ext cx="913210" cy="23181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FDC9285-C0CC-4BFC-BF97-AA42111A2DBA}"/>
              </a:ext>
            </a:extLst>
          </p:cNvPr>
          <p:cNvSpPr/>
          <p:nvPr/>
        </p:nvSpPr>
        <p:spPr>
          <a:xfrm rot="16200000">
            <a:off x="8876963" y="501193"/>
            <a:ext cx="913209" cy="23181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A11956C-B321-42AE-AD00-BE5C26F968E5}"/>
              </a:ext>
            </a:extLst>
          </p:cNvPr>
          <p:cNvSpPr/>
          <p:nvPr/>
        </p:nvSpPr>
        <p:spPr>
          <a:xfrm rot="16200000">
            <a:off x="2057516" y="2141289"/>
            <a:ext cx="1053240" cy="25754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49BCCDA-0761-428B-ADA7-5AA28204EF99}"/>
              </a:ext>
            </a:extLst>
          </p:cNvPr>
          <p:cNvSpPr/>
          <p:nvPr/>
        </p:nvSpPr>
        <p:spPr>
          <a:xfrm rot="16200000">
            <a:off x="5491627" y="1814803"/>
            <a:ext cx="1053243" cy="32283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7653ABD-B9A0-40D3-B65F-A79A98164050}"/>
              </a:ext>
            </a:extLst>
          </p:cNvPr>
          <p:cNvSpPr/>
          <p:nvPr/>
        </p:nvSpPr>
        <p:spPr>
          <a:xfrm rot="16200000">
            <a:off x="8817716" y="2231207"/>
            <a:ext cx="1053243" cy="23181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0FD933-DBED-44C2-83A3-388543973C81}"/>
              </a:ext>
            </a:extLst>
          </p:cNvPr>
          <p:cNvSpPr/>
          <p:nvPr/>
        </p:nvSpPr>
        <p:spPr>
          <a:xfrm rot="16200000">
            <a:off x="2124293" y="3806767"/>
            <a:ext cx="919679" cy="25754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3AF7C77-46E1-4144-8992-C1C54E28C512}"/>
              </a:ext>
            </a:extLst>
          </p:cNvPr>
          <p:cNvSpPr/>
          <p:nvPr/>
        </p:nvSpPr>
        <p:spPr>
          <a:xfrm rot="16200000">
            <a:off x="5558408" y="3480278"/>
            <a:ext cx="919678" cy="32283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A44822-CC6C-477E-B057-28A49F6A49B6}"/>
              </a:ext>
            </a:extLst>
          </p:cNvPr>
          <p:cNvSpPr/>
          <p:nvPr/>
        </p:nvSpPr>
        <p:spPr>
          <a:xfrm rot="16200000">
            <a:off x="8880716" y="3942403"/>
            <a:ext cx="905709" cy="23181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1E037A0-8554-4155-8196-F360504E39F2}"/>
              </a:ext>
            </a:extLst>
          </p:cNvPr>
          <p:cNvCxnSpPr>
            <a:cxnSpLocks/>
          </p:cNvCxnSpPr>
          <p:nvPr/>
        </p:nvCxnSpPr>
        <p:spPr>
          <a:xfrm flipV="1">
            <a:off x="7323590" y="2102887"/>
            <a:ext cx="861690" cy="79949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D86563F-2706-49C0-8253-BE34D5C5FD32}"/>
              </a:ext>
            </a:extLst>
          </p:cNvPr>
          <p:cNvCxnSpPr>
            <a:cxnSpLocks/>
          </p:cNvCxnSpPr>
          <p:nvPr/>
        </p:nvCxnSpPr>
        <p:spPr>
          <a:xfrm flipV="1">
            <a:off x="3871839" y="3955622"/>
            <a:ext cx="876331" cy="67901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832A2949-8CE4-40E2-A4DB-A6E464F93A06}"/>
              </a:ext>
            </a:extLst>
          </p:cNvPr>
          <p:cNvSpPr/>
          <p:nvPr/>
        </p:nvSpPr>
        <p:spPr>
          <a:xfrm>
            <a:off x="1241655" y="1301034"/>
            <a:ext cx="26301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نیاز به اختصاصی سازی داشبورد برای هر کاربر</a:t>
            </a:r>
            <a:endParaRPr lang="en-US" sz="22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00B26A4-9C9B-4938-85E5-F797DC1F539B}"/>
              </a:ext>
            </a:extLst>
          </p:cNvPr>
          <p:cNvSpPr/>
          <p:nvPr/>
        </p:nvSpPr>
        <p:spPr>
          <a:xfrm>
            <a:off x="1274295" y="3120668"/>
            <a:ext cx="25754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نیاز به نمایش تجهیزات و لینک ها بر روی نقشه</a:t>
            </a:r>
            <a:endParaRPr lang="en-US" sz="22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12F1CC8-B178-41DE-B615-46842903F817}"/>
              </a:ext>
            </a:extLst>
          </p:cNvPr>
          <p:cNvSpPr/>
          <p:nvPr/>
        </p:nvSpPr>
        <p:spPr>
          <a:xfrm>
            <a:off x="1427547" y="4647343"/>
            <a:ext cx="23399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نیاز به نمایش وضعیت کلی تجهیزات</a:t>
            </a:r>
            <a:endParaRPr lang="en-US" sz="22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8F7D4D2-8706-40B0-BA44-E3D64DAA92C1}"/>
              </a:ext>
            </a:extLst>
          </p:cNvPr>
          <p:cNvSpPr/>
          <p:nvPr/>
        </p:nvSpPr>
        <p:spPr>
          <a:xfrm>
            <a:off x="5035690" y="1280601"/>
            <a:ext cx="20053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نیاز به گزارش </a:t>
            </a:r>
          </a:p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منابع سرور</a:t>
            </a:r>
            <a:endParaRPr lang="en-US" sz="22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9975E58-5FD5-4E4C-AA5C-B780C1335C50}"/>
              </a:ext>
            </a:extLst>
          </p:cNvPr>
          <p:cNvSpPr/>
          <p:nvPr/>
        </p:nvSpPr>
        <p:spPr>
          <a:xfrm>
            <a:off x="4700637" y="3006415"/>
            <a:ext cx="2622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400" dirty="0">
                <a:solidFill>
                  <a:schemeClr val="bg1"/>
                </a:solidFill>
                <a:cs typeface="B Yekan" panose="00000400000000000000" pitchFamily="2" charset="-78"/>
              </a:rPr>
              <a:t>نیازمندی های کارشناسان و مدیران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777468F-2302-4CA8-89FC-BA54FD186CF0}"/>
              </a:ext>
            </a:extLst>
          </p:cNvPr>
          <p:cNvSpPr/>
          <p:nvPr/>
        </p:nvSpPr>
        <p:spPr>
          <a:xfrm>
            <a:off x="4309534" y="4697299"/>
            <a:ext cx="31757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نیاز به مشاهده فعالیت های در حال اجرا بر روی تجهیزات</a:t>
            </a:r>
            <a:endParaRPr lang="en-US" sz="22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91CF397-EB7C-4809-AC2F-B6B320176471}"/>
              </a:ext>
            </a:extLst>
          </p:cNvPr>
          <p:cNvSpPr/>
          <p:nvPr/>
        </p:nvSpPr>
        <p:spPr>
          <a:xfrm>
            <a:off x="8561368" y="1303685"/>
            <a:ext cx="14829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نیاز به امکان جستجو</a:t>
            </a:r>
            <a:endParaRPr lang="en-US" sz="22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D35F23-00E9-4615-907E-E5A34A471B47}"/>
              </a:ext>
            </a:extLst>
          </p:cNvPr>
          <p:cNvSpPr/>
          <p:nvPr/>
        </p:nvSpPr>
        <p:spPr>
          <a:xfrm>
            <a:off x="8351146" y="3181850"/>
            <a:ext cx="19662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نیاز به </a:t>
            </a:r>
            <a:r>
              <a:rPr lang="fa-IR" sz="2200" dirty="0" err="1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نوتیفیکیشن</a:t>
            </a:r>
            <a:endParaRPr lang="en-US" sz="2200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2E876E2-1D31-4177-BF0D-ECEA2631C83D}"/>
              </a:ext>
            </a:extLst>
          </p:cNvPr>
          <p:cNvSpPr/>
          <p:nvPr/>
        </p:nvSpPr>
        <p:spPr>
          <a:xfrm>
            <a:off x="8169008" y="4716739"/>
            <a:ext cx="23181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نیاز به داشبورد </a:t>
            </a:r>
          </a:p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پاپ سایت ها</a:t>
            </a:r>
            <a:endParaRPr lang="en-US" sz="2200" dirty="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8F1FC4E-03C8-4599-854A-0955204EC878}"/>
              </a:ext>
            </a:extLst>
          </p:cNvPr>
          <p:cNvCxnSpPr>
            <a:cxnSpLocks/>
            <a:stCxn id="46" idx="2"/>
          </p:cNvCxnSpPr>
          <p:nvPr/>
        </p:nvCxnSpPr>
        <p:spPr>
          <a:xfrm flipV="1">
            <a:off x="7632446" y="3428998"/>
            <a:ext cx="552834" cy="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5FB976C-7D7F-4CEB-9F83-1BBAFDFD85EB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3877584" y="3428998"/>
            <a:ext cx="526468" cy="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5/36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2321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121" y="189280"/>
            <a:ext cx="10212198" cy="541472"/>
          </a:xfrm>
        </p:spPr>
        <p:txBody>
          <a:bodyPr>
            <a:normAutofit/>
          </a:bodyPr>
          <a:lstStyle/>
          <a:p>
            <a:pPr algn="r"/>
            <a:r>
              <a:rPr lang="fa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داشبورد اختصاصی کاربران</a:t>
            </a:r>
            <a:endParaRPr lang="fa-IR" sz="2500" dirty="0">
              <a:gradFill flip="none" rotWithShape="1">
                <a:gsLst>
                  <a:gs pos="0">
                    <a:srgbClr val="20BEC6">
                      <a:shade val="30000"/>
                      <a:satMod val="115000"/>
                    </a:srgbClr>
                  </a:gs>
                  <a:gs pos="50000">
                    <a:srgbClr val="20BEC6">
                      <a:shade val="67500"/>
                      <a:satMod val="115000"/>
                    </a:srgbClr>
                  </a:gs>
                  <a:gs pos="100000">
                    <a:srgbClr val="20BEC6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cs typeface="B Yekan" panose="00000400000000000000" pitchFamily="2" charset="-78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03CBD07F-76FF-4406-BF37-501968726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42" y="910534"/>
            <a:ext cx="10726638" cy="5597287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76572" y="4423826"/>
            <a:ext cx="952082" cy="1928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نمایش تجهیزات بر روی </a:t>
            </a:r>
            <a:r>
              <a:rPr lang="fa" b="1" dirty="0">
                <a:solidFill>
                  <a:srgbClr val="199197"/>
                </a:solidFill>
                <a:cs typeface="B Nazanin" panose="00000400000000000000" pitchFamily="2" charset="-78"/>
              </a:rPr>
              <a:t>نقشه </a:t>
            </a:r>
            <a:r>
              <a:rPr lang="fa-IR" b="1" dirty="0" err="1">
                <a:solidFill>
                  <a:srgbClr val="199197"/>
                </a:solidFill>
                <a:cs typeface="B Nazanin" panose="00000400000000000000" pitchFamily="2" charset="-78"/>
              </a:rPr>
              <a:t>گوگل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36216" y="1467872"/>
            <a:ext cx="1023088" cy="5744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تجهیزات آنلاین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endCxn id="41" idx="3"/>
          </p:cNvCxnSpPr>
          <p:nvPr/>
        </p:nvCxnSpPr>
        <p:spPr>
          <a:xfrm flipH="1" flipV="1">
            <a:off x="1159304" y="1755081"/>
            <a:ext cx="1959792" cy="634602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36217" y="2208203"/>
            <a:ext cx="1000368" cy="18879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تجهیزاتی که احتمال مشکل در آن وجود دارد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1188168" y="2614797"/>
            <a:ext cx="919224" cy="1045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تجهیزات آفلاین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1188168" y="947814"/>
            <a:ext cx="919224" cy="11679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تجهیزات در حال تعمیر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endCxn id="44" idx="3"/>
          </p:cNvCxnSpPr>
          <p:nvPr/>
        </p:nvCxnSpPr>
        <p:spPr>
          <a:xfrm flipH="1">
            <a:off x="1136585" y="2369977"/>
            <a:ext cx="4125132" cy="782194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7005433" y="2339071"/>
            <a:ext cx="4182735" cy="798249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V="1">
            <a:off x="9514867" y="1625165"/>
            <a:ext cx="1680939" cy="713906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endCxn id="56" idx="7"/>
          </p:cNvCxnSpPr>
          <p:nvPr/>
        </p:nvCxnSpPr>
        <p:spPr>
          <a:xfrm flipV="1">
            <a:off x="1159304" y="3610360"/>
            <a:ext cx="4152116" cy="2032754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3037194" y="2345224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5190226" y="2334799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6960664" y="2302841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9489104" y="2316137"/>
            <a:ext cx="87595" cy="63325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5234995" y="3597247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6/36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45900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121" y="189280"/>
            <a:ext cx="10212198" cy="541472"/>
          </a:xfrm>
        </p:spPr>
        <p:txBody>
          <a:bodyPr>
            <a:normAutofit/>
          </a:bodyPr>
          <a:lstStyle/>
          <a:p>
            <a:pPr algn="r"/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نمایش تجهیزات بر روی نقشه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03CBD07F-76FF-4406-BF37-501968726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05" y="1951430"/>
            <a:ext cx="11177036" cy="3402114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7/36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17355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121" y="189280"/>
            <a:ext cx="10212198" cy="541472"/>
          </a:xfrm>
        </p:spPr>
        <p:txBody>
          <a:bodyPr>
            <a:normAutofit/>
          </a:bodyPr>
          <a:lstStyle/>
          <a:p>
            <a:pPr algn="r"/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داشبورد</a:t>
            </a:r>
            <a:r>
              <a:rPr lang="fa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 </a:t>
            </a:r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اختصاصی </a:t>
            </a:r>
            <a:r>
              <a:rPr lang="fa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کاربران</a:t>
            </a:r>
            <a:endParaRPr lang="fa-IR" sz="2500" dirty="0">
              <a:gradFill flip="none" rotWithShape="1">
                <a:gsLst>
                  <a:gs pos="0">
                    <a:srgbClr val="20BEC6">
                      <a:shade val="30000"/>
                      <a:satMod val="115000"/>
                    </a:srgbClr>
                  </a:gs>
                  <a:gs pos="50000">
                    <a:srgbClr val="20BEC6">
                      <a:shade val="67500"/>
                      <a:satMod val="115000"/>
                    </a:srgbClr>
                  </a:gs>
                  <a:gs pos="100000">
                    <a:srgbClr val="20BEC6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cs typeface="B Yekan" panose="00000400000000000000" pitchFamily="2" charset="-78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03CBD07F-76FF-4406-BF37-501968726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32" y="726079"/>
            <a:ext cx="10333320" cy="6268588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98570" y="2839860"/>
            <a:ext cx="885456" cy="6269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منابع سرور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50266" y="1070543"/>
            <a:ext cx="1267302" cy="845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جستجوی تجهیزات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51" idx="2"/>
            <a:endCxn id="41" idx="3"/>
          </p:cNvCxnSpPr>
          <p:nvPr/>
        </p:nvCxnSpPr>
        <p:spPr>
          <a:xfrm flipH="1" flipV="1">
            <a:off x="1317568" y="1493495"/>
            <a:ext cx="874471" cy="17407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0874432" y="1879887"/>
            <a:ext cx="1176549" cy="797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درخواست کلاینت ها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6911009" y="748454"/>
            <a:ext cx="1297434" cy="3348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نوتیفیکیشن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8518384" y="758765"/>
            <a:ext cx="1416011" cy="3122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پیغام ها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44" idx="1"/>
            <a:endCxn id="65" idx="1"/>
          </p:cNvCxnSpPr>
          <p:nvPr/>
        </p:nvCxnSpPr>
        <p:spPr>
          <a:xfrm flipH="1" flipV="1">
            <a:off x="9874889" y="1551376"/>
            <a:ext cx="999543" cy="727035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53" idx="2"/>
            <a:endCxn id="45" idx="2"/>
          </p:cNvCxnSpPr>
          <p:nvPr/>
        </p:nvCxnSpPr>
        <p:spPr>
          <a:xfrm flipH="1" flipV="1">
            <a:off x="7559726" y="1083333"/>
            <a:ext cx="1699814" cy="36333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52" idx="5"/>
            <a:endCxn id="46" idx="2"/>
          </p:cNvCxnSpPr>
          <p:nvPr/>
        </p:nvCxnSpPr>
        <p:spPr>
          <a:xfrm flipH="1" flipV="1">
            <a:off x="9226390" y="1071016"/>
            <a:ext cx="483108" cy="33273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82" idx="3"/>
            <a:endCxn id="56" idx="2"/>
          </p:cNvCxnSpPr>
          <p:nvPr/>
        </p:nvCxnSpPr>
        <p:spPr>
          <a:xfrm flipV="1">
            <a:off x="984026" y="2752757"/>
            <a:ext cx="1488627" cy="40055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2192039" y="1466133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9633073" y="1327322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9259540" y="1401895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2472653" y="2707988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30105" y="5558437"/>
            <a:ext cx="1350826" cy="7470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پای چارت های انلاین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54" idx="3"/>
          </p:cNvCxnSpPr>
          <p:nvPr/>
        </p:nvCxnSpPr>
        <p:spPr>
          <a:xfrm flipV="1">
            <a:off x="1380931" y="5388864"/>
            <a:ext cx="1337885" cy="54308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0943280" y="4388134"/>
            <a:ext cx="1107701" cy="11703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فعالیت های  در حال انجام </a:t>
            </a:r>
            <a:r>
              <a:rPr lang="fa" b="1" dirty="0">
                <a:solidFill>
                  <a:srgbClr val="199197"/>
                </a:solidFill>
                <a:cs typeface="B Nazanin" panose="00000400000000000000" pitchFamily="2" charset="-78"/>
              </a:rPr>
              <a:t>برروی تجهیزات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58" idx="1"/>
          </p:cNvCxnSpPr>
          <p:nvPr/>
        </p:nvCxnSpPr>
        <p:spPr>
          <a:xfrm flipH="1" flipV="1">
            <a:off x="9757824" y="4727094"/>
            <a:ext cx="1185456" cy="24619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lowchart: Connector 59">
            <a:extLst>
              <a:ext uri="{FF2B5EF4-FFF2-40B4-BE49-F238E27FC236}">
                <a16:creationId xmlns:a16="http://schemas.microsoft.com/office/drawing/2014/main" id="{9EE6AF33-1114-45BD-873B-14B30D692691}"/>
              </a:ext>
            </a:extLst>
          </p:cNvPr>
          <p:cNvSpPr/>
          <p:nvPr/>
        </p:nvSpPr>
        <p:spPr>
          <a:xfrm>
            <a:off x="2722678" y="5341274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lowchart: Connector 60">
            <a:extLst>
              <a:ext uri="{FF2B5EF4-FFF2-40B4-BE49-F238E27FC236}">
                <a16:creationId xmlns:a16="http://schemas.microsoft.com/office/drawing/2014/main" id="{7441D26C-CA08-41E9-8233-4F0DE11BBDC0}"/>
              </a:ext>
            </a:extLst>
          </p:cNvPr>
          <p:cNvSpPr/>
          <p:nvPr/>
        </p:nvSpPr>
        <p:spPr>
          <a:xfrm>
            <a:off x="9713054" y="4689235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lowchart: Connector 64">
            <a:extLst>
              <a:ext uri="{FF2B5EF4-FFF2-40B4-BE49-F238E27FC236}">
                <a16:creationId xmlns:a16="http://schemas.microsoft.com/office/drawing/2014/main" id="{677BF4EB-0A37-4770-A041-90FAA209661E}"/>
              </a:ext>
            </a:extLst>
          </p:cNvPr>
          <p:cNvSpPr/>
          <p:nvPr/>
        </p:nvSpPr>
        <p:spPr>
          <a:xfrm>
            <a:off x="9861776" y="1538263"/>
            <a:ext cx="89538" cy="89538"/>
          </a:xfrm>
          <a:prstGeom prst="flowChart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8/36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20728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9AE8-C036-449B-82BA-4BF2F5F4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121" y="245266"/>
            <a:ext cx="10212198" cy="541472"/>
          </a:xfrm>
        </p:spPr>
        <p:txBody>
          <a:bodyPr>
            <a:normAutofit/>
          </a:bodyPr>
          <a:lstStyle/>
          <a:p>
            <a:pPr algn="r"/>
            <a:r>
              <a:rPr lang="fa-IR" sz="25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داشبورد شبکه و پاپ سایت ها 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4FCB3-1E72-4991-8A92-8CB61D349879}"/>
              </a:ext>
            </a:extLst>
          </p:cNvPr>
          <p:cNvGrpSpPr/>
          <p:nvPr/>
        </p:nvGrpSpPr>
        <p:grpSpPr>
          <a:xfrm>
            <a:off x="0" y="6618914"/>
            <a:ext cx="6613320" cy="168108"/>
            <a:chOff x="2141" y="6400800"/>
            <a:chExt cx="12238794" cy="1845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89F1A-72F4-4EB5-B567-05AC9136073D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9864A8-2A7E-4DA7-93FD-EC00FC93D785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AB1875-FC0D-4458-B0CF-C8140F1DB819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1EFCA-00A6-4AD6-A8FB-F93F1E3A237F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07FACB-EAC2-4B7B-B5C8-4655392DFCC1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7CE54A-A38A-4703-9AAD-C4F26C58D268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BB5121-6381-440C-AD94-E05F33FB9CA4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11BF71-1B5F-458C-AF52-458F2710CCE9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87CA9-ECE0-451F-B33E-540DC870E329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C4EA5A-F0B8-4673-93EE-EAF898884A41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E301DA-7D46-4FB9-A151-4FFC8E4877EB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31960F7-612F-4C21-81DB-97C7F0DF1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9" y="172414"/>
            <a:ext cx="1593105" cy="5414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DA93B68-FD11-46FC-B065-395F8F0CE578}"/>
              </a:ext>
            </a:extLst>
          </p:cNvPr>
          <p:cNvGrpSpPr/>
          <p:nvPr/>
        </p:nvGrpSpPr>
        <p:grpSpPr>
          <a:xfrm>
            <a:off x="5578679" y="6618914"/>
            <a:ext cx="6613320" cy="168108"/>
            <a:chOff x="2141" y="6400800"/>
            <a:chExt cx="12238794" cy="1845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57BF496-AD95-4DA6-9C51-33B428092726}"/>
                </a:ext>
              </a:extLst>
            </p:cNvPr>
            <p:cNvSpPr/>
            <p:nvPr/>
          </p:nvSpPr>
          <p:spPr>
            <a:xfrm>
              <a:off x="2141" y="6400800"/>
              <a:ext cx="1524000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D2B2C1-EDCA-4F36-9C1B-FC6168286898}"/>
                </a:ext>
              </a:extLst>
            </p:cNvPr>
            <p:cNvSpPr/>
            <p:nvPr/>
          </p:nvSpPr>
          <p:spPr>
            <a:xfrm>
              <a:off x="1498833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04232B-ED62-4967-8666-C7CD143ED880}"/>
                </a:ext>
              </a:extLst>
            </p:cNvPr>
            <p:cNvSpPr/>
            <p:nvPr/>
          </p:nvSpPr>
          <p:spPr>
            <a:xfrm>
              <a:off x="2147582" y="6400800"/>
              <a:ext cx="989901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61AEF1-2A03-495D-91E8-4CA66D7CFCA5}"/>
                </a:ext>
              </a:extLst>
            </p:cNvPr>
            <p:cNvSpPr/>
            <p:nvPr/>
          </p:nvSpPr>
          <p:spPr>
            <a:xfrm>
              <a:off x="3137483" y="6400800"/>
              <a:ext cx="2306974" cy="184558"/>
            </a:xfrm>
            <a:prstGeom prst="rect">
              <a:avLst/>
            </a:prstGeom>
            <a:solidFill>
              <a:srgbClr val="A6E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A9C7D4-74FC-4593-B8F2-5E3785C7F0C3}"/>
                </a:ext>
              </a:extLst>
            </p:cNvPr>
            <p:cNvSpPr/>
            <p:nvPr/>
          </p:nvSpPr>
          <p:spPr>
            <a:xfrm>
              <a:off x="5401113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8BC13E-6364-4662-94E2-0930253C6542}"/>
                </a:ext>
              </a:extLst>
            </p:cNvPr>
            <p:cNvSpPr/>
            <p:nvPr/>
          </p:nvSpPr>
          <p:spPr>
            <a:xfrm>
              <a:off x="6128157" y="6400800"/>
              <a:ext cx="1110143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539FA1-274E-4E79-AE08-DA9D0B3CEEE3}"/>
                </a:ext>
              </a:extLst>
            </p:cNvPr>
            <p:cNvSpPr/>
            <p:nvPr/>
          </p:nvSpPr>
          <p:spPr>
            <a:xfrm>
              <a:off x="7229911" y="6400800"/>
              <a:ext cx="2298584" cy="184558"/>
            </a:xfrm>
            <a:prstGeom prst="rect">
              <a:avLst/>
            </a:prstGeom>
            <a:solidFill>
              <a:srgbClr val="20B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E7DEB9-33EB-4065-B952-F624D829BDB0}"/>
                </a:ext>
              </a:extLst>
            </p:cNvPr>
            <p:cNvSpPr/>
            <p:nvPr/>
          </p:nvSpPr>
          <p:spPr>
            <a:xfrm>
              <a:off x="9528495" y="6400800"/>
              <a:ext cx="422245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0044F0-3565-46A0-B748-4DB8A96F9935}"/>
                </a:ext>
              </a:extLst>
            </p:cNvPr>
            <p:cNvSpPr/>
            <p:nvPr/>
          </p:nvSpPr>
          <p:spPr>
            <a:xfrm>
              <a:off x="9945148" y="6400800"/>
              <a:ext cx="648749" cy="184558"/>
            </a:xfrm>
            <a:prstGeom prst="rect">
              <a:avLst/>
            </a:prstGeom>
            <a:solidFill>
              <a:srgbClr val="49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2FDF45-0B42-421B-BB24-B717C20EC45D}"/>
                </a:ext>
              </a:extLst>
            </p:cNvPr>
            <p:cNvSpPr/>
            <p:nvPr/>
          </p:nvSpPr>
          <p:spPr>
            <a:xfrm>
              <a:off x="10585509" y="6400800"/>
              <a:ext cx="746620" cy="184558"/>
            </a:xfrm>
            <a:prstGeom prst="rect">
              <a:avLst/>
            </a:prstGeom>
            <a:solidFill>
              <a:srgbClr val="D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E019E7-BDBD-4B65-8104-1724C25CEAF6}"/>
                </a:ext>
              </a:extLst>
            </p:cNvPr>
            <p:cNvSpPr/>
            <p:nvPr/>
          </p:nvSpPr>
          <p:spPr>
            <a:xfrm>
              <a:off x="11332128" y="6400800"/>
              <a:ext cx="908807" cy="184558"/>
            </a:xfrm>
            <a:prstGeom prst="rect">
              <a:avLst/>
            </a:prstGeom>
            <a:solidFill>
              <a:srgbClr val="79D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03CBD07F-76FF-4406-BF37-501968726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8" y="1167499"/>
            <a:ext cx="11007918" cy="5393799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86272" y="3454670"/>
            <a:ext cx="975216" cy="5963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پاپ سایت ها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86271" y="1616911"/>
            <a:ext cx="975216" cy="8650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" b="1" dirty="0">
                <a:solidFill>
                  <a:srgbClr val="199197"/>
                </a:solidFill>
                <a:cs typeface="B Nazanin" panose="00000400000000000000" pitchFamily="2" charset="-78"/>
              </a:rPr>
              <a:t>وضعیت کل شبکه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</p:cNvCxnSpPr>
          <p:nvPr/>
        </p:nvCxnSpPr>
        <p:spPr>
          <a:xfrm flipH="1" flipV="1">
            <a:off x="1061487" y="1971126"/>
            <a:ext cx="1142555" cy="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0818252" y="2339817"/>
            <a:ext cx="1287477" cy="7934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تعریف و تغییر پاپ سایت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44" idx="1"/>
            <a:endCxn id="56" idx="0"/>
          </p:cNvCxnSpPr>
          <p:nvPr/>
        </p:nvCxnSpPr>
        <p:spPr>
          <a:xfrm flipH="1">
            <a:off x="10614925" y="2736553"/>
            <a:ext cx="203327" cy="343094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stCxn id="82" idx="3"/>
          </p:cNvCxnSpPr>
          <p:nvPr/>
        </p:nvCxnSpPr>
        <p:spPr>
          <a:xfrm flipV="1">
            <a:off x="1061488" y="3560064"/>
            <a:ext cx="304016" cy="19279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2174897" y="1949922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1322994" y="3513692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214739DC-90D7-4713-B783-760E1CF85DF8}"/>
              </a:ext>
            </a:extLst>
          </p:cNvPr>
          <p:cNvSpPr/>
          <p:nvPr/>
        </p:nvSpPr>
        <p:spPr>
          <a:xfrm>
            <a:off x="10570156" y="3079647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BF364D1-8197-4B43-BCF4-60E2E753BF0C}"/>
              </a:ext>
            </a:extLst>
          </p:cNvPr>
          <p:cNvSpPr/>
          <p:nvPr/>
        </p:nvSpPr>
        <p:spPr>
          <a:xfrm>
            <a:off x="10783883" y="5110507"/>
            <a:ext cx="1287478" cy="9022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rgbClr val="199197"/>
                </a:solidFill>
                <a:cs typeface="B Nazanin" panose="00000400000000000000" pitchFamily="2" charset="-78"/>
              </a:rPr>
              <a:t>نمایش پاپ سایت ها بر روی نقشه </a:t>
            </a:r>
            <a:endParaRPr lang="en-US" b="1" dirty="0">
              <a:solidFill>
                <a:srgbClr val="199197"/>
              </a:solidFill>
              <a:cs typeface="B Nazanin" panose="00000400000000000000" pitchFamily="2" charset="-78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A53CBF6-1043-46A7-B2A9-ECD2A3942DCC}"/>
              </a:ext>
            </a:extLst>
          </p:cNvPr>
          <p:cNvCxnSpPr>
            <a:cxnSpLocks/>
            <a:endCxn id="54" idx="2"/>
          </p:cNvCxnSpPr>
          <p:nvPr/>
        </p:nvCxnSpPr>
        <p:spPr>
          <a:xfrm flipH="1" flipV="1">
            <a:off x="7211952" y="5182412"/>
            <a:ext cx="3571931" cy="269473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lowchart: Connector 53">
            <a:extLst>
              <a:ext uri="{FF2B5EF4-FFF2-40B4-BE49-F238E27FC236}">
                <a16:creationId xmlns:a16="http://schemas.microsoft.com/office/drawing/2014/main" id="{D15889AB-DA0F-4C36-A556-E36FBA7A2008}"/>
              </a:ext>
            </a:extLst>
          </p:cNvPr>
          <p:cNvSpPr/>
          <p:nvPr/>
        </p:nvSpPr>
        <p:spPr>
          <a:xfrm>
            <a:off x="7211952" y="5137643"/>
            <a:ext cx="89538" cy="89538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BBB5EE1-E0FA-4E43-A222-6DE30E4B6326}"/>
              </a:ext>
            </a:extLst>
          </p:cNvPr>
          <p:cNvSpPr/>
          <p:nvPr/>
        </p:nvSpPr>
        <p:spPr>
          <a:xfrm>
            <a:off x="-55590" y="6245832"/>
            <a:ext cx="1003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200" dirty="0">
                <a:gradFill flip="none" rotWithShape="1">
                  <a:gsLst>
                    <a:gs pos="0">
                      <a:srgbClr val="20BEC6">
                        <a:shade val="30000"/>
                        <a:satMod val="115000"/>
                      </a:srgbClr>
                    </a:gs>
                    <a:gs pos="50000">
                      <a:srgbClr val="20BEC6">
                        <a:shade val="67500"/>
                        <a:satMod val="115000"/>
                      </a:srgbClr>
                    </a:gs>
                    <a:gs pos="100000">
                      <a:srgbClr val="20BEC6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cs typeface="B Yekan" panose="00000400000000000000" pitchFamily="2" charset="-78"/>
              </a:rPr>
              <a:t>9/36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60669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1307</Words>
  <Application>Microsoft Office PowerPoint</Application>
  <PresentationFormat>Widescreen</PresentationFormat>
  <Paragraphs>377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سیستم مدیریت شبکه های وایرلس WNMS بررسی اجمالی بر راهکار های ارائه شده در نرم افزار NitroWave</vt:lpstr>
      <vt:lpstr>مقدمه:  وایرلس کنترلر NitroWave  . مدیریت تجهیزات وایرلس بصورت جامع از طریق وب و Responsive  بودن آن . امکان پخش کردن سرویس ها بر روی سرورهای توزیع شده . امکان افزودن برند های جدید . مولتی برند بودن نرم افزار   </vt:lpstr>
      <vt:lpstr>چرا باید از نرم افزارهای مدیریت شبکه های وایرلس NitroWave   استفاده کنیم    </vt:lpstr>
      <vt:lpstr>پشتیبانی از تجهیزات سازندگان مختلف</vt:lpstr>
      <vt:lpstr>نیازمندی های کارشناسان و مدیران شبکه : </vt:lpstr>
      <vt:lpstr>داشبورد اختصاصی کاربران</vt:lpstr>
      <vt:lpstr>نمایش تجهیزات بر روی نقشه</vt:lpstr>
      <vt:lpstr>داشبورد اختصاصی کاربران</vt:lpstr>
      <vt:lpstr>داشبورد شبکه و پاپ سایت ها  </vt:lpstr>
      <vt:lpstr>داشبورد تجهیزات در پاپ سایت  </vt:lpstr>
      <vt:lpstr>امکانات  مورد نیاز در یک دستگاه : </vt:lpstr>
      <vt:lpstr>نمای کلی از دستگاه</vt:lpstr>
      <vt:lpstr>امکانات ستون اصلی یک دستگاه</vt:lpstr>
      <vt:lpstr>امکانات ستون اصلی یک دستگاه</vt:lpstr>
      <vt:lpstr> نمایش لحظه ای ترافیک اینترفیس ها </vt:lpstr>
      <vt:lpstr>گزاش گیری از منابع تجهیزات </vt:lpstr>
      <vt:lpstr> ابزار های متداول جهت بررسی و خطایابی </vt:lpstr>
      <vt:lpstr>مانیتورینگ انلاین لینک های ارتباطی </vt:lpstr>
      <vt:lpstr> گرفتن نسخه پشتیبان و ریستور  </vt:lpstr>
      <vt:lpstr>2: اتصال به دستگاه از طریق کامندلاین </vt:lpstr>
      <vt:lpstr>نیازمندی های نوتیفیکیشن های هوشمند</vt:lpstr>
      <vt:lpstr> ثبت نوتیفیکیشن از شرایط نامطلوب دستگاه </vt:lpstr>
      <vt:lpstr>نیازمندی های مدیران و کارشناسان </vt:lpstr>
      <vt:lpstr>مدیریت بروز رسانی ساده تجهیزات  </vt:lpstr>
      <vt:lpstr>مدیریت بروز رسانی ساده تجهیزات  </vt:lpstr>
      <vt:lpstr> مدیریت کاربران و تعیین سطوح دسترسی  </vt:lpstr>
      <vt:lpstr> ایجاد پروفایل های دسترسی </vt:lpstr>
      <vt:lpstr> اعمال پروفایل ایجاد شده به کاربران </vt:lpstr>
      <vt:lpstr>سیستم مانیتورینگ شرایط جوی </vt:lpstr>
      <vt:lpstr>مدیریت کلاینت </vt:lpstr>
      <vt:lpstr>مدیریت کلاینت </vt:lpstr>
      <vt:lpstr>گزارش از اعمال انجام شده بر روی وایرلس کنترلر  </vt:lpstr>
      <vt:lpstr>نمایش لایو از وضعیت تجهیزات</vt:lpstr>
      <vt:lpstr>بررسی مشکلات و راه حل های شبکه نمونه محلی </vt:lpstr>
      <vt:lpstr>مقایسه اجمالی از وایرلس کنترلر های موجود </vt:lpstr>
      <vt:lpstr>از توجه شما سپاسگزاریم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Elisa</dc:creator>
  <cp:lastModifiedBy>Windows User</cp:lastModifiedBy>
  <cp:revision>76</cp:revision>
  <dcterms:created xsi:type="dcterms:W3CDTF">2018-04-29T06:47:33Z</dcterms:created>
  <dcterms:modified xsi:type="dcterms:W3CDTF">2018-04-30T05:57:14Z</dcterms:modified>
</cp:coreProperties>
</file>